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93" r:id="rId3"/>
    <p:sldId id="256" r:id="rId5"/>
    <p:sldId id="265" r:id="rId6"/>
    <p:sldId id="355" r:id="rId7"/>
    <p:sldId id="356" r:id="rId8"/>
    <p:sldId id="266" r:id="rId9"/>
    <p:sldId id="325" r:id="rId10"/>
    <p:sldId id="267" r:id="rId11"/>
    <p:sldId id="327" r:id="rId12"/>
    <p:sldId id="370" r:id="rId13"/>
    <p:sldId id="269" r:id="rId14"/>
    <p:sldId id="346" r:id="rId15"/>
    <p:sldId id="348" r:id="rId16"/>
    <p:sldId id="349" r:id="rId17"/>
    <p:sldId id="354" r:id="rId18"/>
    <p:sldId id="342" r:id="rId19"/>
    <p:sldId id="273" r:id="rId20"/>
    <p:sldId id="341" r:id="rId21"/>
  </p:sldIdLst>
  <p:sldSz cx="12192000" cy="6858000"/>
  <p:notesSz cx="6858000" cy="9144000"/>
  <p:embeddedFontLst>
    <p:embeddedFont>
      <p:font typeface="DengXian Light" panose="02010600030101010101" pitchFamily="2" charset="-122"/>
      <p:regular r:id="rId25"/>
    </p:embeddedFont>
    <p:embeddedFont>
      <p:font typeface="汉仪青云简" panose="02010600030101010101" charset="-122"/>
      <p:regular r:id="rId26"/>
    </p:embeddedFont>
    <p:embeddedFont>
      <p:font typeface="Calibri" panose="020F0502020204030204" pitchFamily="34" charset="0"/>
      <p:regular r:id="rId27"/>
      <p:bold r:id="rId28"/>
      <p:italic r:id="rId29"/>
      <p:boldItalic r:id="rId30"/>
    </p:embeddedFont>
    <p:embeddedFont>
      <p:font typeface="等线" panose="02010600030101010101" pitchFamily="2" charset="-122"/>
      <p:regular r:id="rId31"/>
      <p:bold r:id="rId32"/>
    </p:embeddedFont>
    <p:embeddedFont>
      <p:font typeface="等线" panose="02010600030101010101" pitchFamily="2" charset="-122"/>
      <p:regular r:id="rId33"/>
      <p:bold r:id="rId34"/>
    </p:embeddedFont>
    <p:embeddedFont>
      <p:font typeface="微软雅黑" panose="020B0503020204020204" pitchFamily="34" charset="-122"/>
      <p:regular r:id="rId35"/>
      <p:bold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B4B"/>
    <a:srgbClr val="1B466D"/>
    <a:srgbClr val="3D70AE"/>
    <a:srgbClr val="4B9A58"/>
    <a:srgbClr val="496D45"/>
    <a:srgbClr val="53B563"/>
    <a:srgbClr val="CB843F"/>
    <a:srgbClr val="3D3C3E"/>
    <a:srgbClr val="008E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40"/>
  </p:normalViewPr>
  <p:slideViewPr>
    <p:cSldViewPr snapToGrid="0" snapToObjects="1" showGuides="1">
      <p:cViewPr varScale="1">
        <p:scale>
          <a:sx n="114" d="100"/>
          <a:sy n="114" d="100"/>
        </p:scale>
        <p:origin x="198" y="132"/>
      </p:cViewPr>
      <p:guideLst>
        <p:guide orient="horz" pos="1785"/>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12.fntdata"/><Relationship Id="rId35" Type="http://schemas.openxmlformats.org/officeDocument/2006/relationships/font" Target="fonts/font11.fntdata"/><Relationship Id="rId34" Type="http://schemas.openxmlformats.org/officeDocument/2006/relationships/font" Target="fonts/font10.fntdata"/><Relationship Id="rId33" Type="http://schemas.openxmlformats.org/officeDocument/2006/relationships/font" Target="fonts/font9.fntdata"/><Relationship Id="rId32" Type="http://schemas.openxmlformats.org/officeDocument/2006/relationships/font" Target="fonts/font8.fntdata"/><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969E1-193A-4969-B79C-3798E5D0CF9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5FB2C-1819-4C89-AD52-251E38597A1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5FB2C-1819-4C89-AD52-251E38597A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microsoft.com/office/2007/relationships/hdphoto" Target="../media/image3.wdp"/><Relationship Id="rId3" Type="http://schemas.microsoft.com/office/2007/relationships/hdphoto" Target="../media/image2.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hyperlink" Target="http://ibaotu.com/ppt/" TargetMode="External"/><Relationship Id="rId4" Type="http://schemas.microsoft.com/office/2007/relationships/hdphoto" Target="../media/image3.wdp"/><Relationship Id="rId3" Type="http://schemas.microsoft.com/office/2007/relationships/hdphoto" Target="../media/image2.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 6"/>
          <p:cNvGrpSpPr/>
          <p:nvPr userDrawn="1"/>
        </p:nvGrpSpPr>
        <p:grpSpPr>
          <a:xfrm>
            <a:off x="0" y="-120403"/>
            <a:ext cx="12192000" cy="6978403"/>
            <a:chOff x="0" y="-120403"/>
            <a:chExt cx="12192000" cy="6978403"/>
          </a:xfrm>
        </p:grpSpPr>
        <p:pic>
          <p:nvPicPr>
            <p:cNvPr id="8" name="图片 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0"/>
                      </a14:imgEffect>
                      <a14:imgEffect>
                        <a14:sharpenSoften amount="3000"/>
                      </a14:imgEffect>
                    </a14:imgLayer>
                  </a14:imgProps>
                </a:ext>
                <a:ext uri="{28A0092B-C50C-407E-A947-70E740481C1C}">
                  <a14:useLocalDpi xmlns:a14="http://schemas.microsoft.com/office/drawing/2010/main" val="0"/>
                </a:ext>
              </a:extLst>
            </a:blip>
            <a:srcRect/>
            <a:stretch>
              <a:fillRect/>
            </a:stretch>
          </p:blipFill>
          <p:spPr>
            <a:xfrm>
              <a:off x="0" y="-120403"/>
              <a:ext cx="12192000" cy="3810000"/>
            </a:xfrm>
            <a:prstGeom prst="rect">
              <a:avLst/>
            </a:prstGeom>
          </p:spPr>
        </p:pic>
        <p:pic>
          <p:nvPicPr>
            <p:cNvPr id="9" name="图片 8"/>
            <p:cNvPicPr>
              <a:picLocks noChangeAspect="1"/>
            </p:cNvPicPr>
            <p:nvPr/>
          </p:nvPicPr>
          <p:blipFill rotWithShape="1">
            <a:blip r:embed="rId2">
              <a:extLst>
                <a:ext uri="{BEBA8EAE-BF5A-486C-A8C5-ECC9F3942E4B}">
                  <a14:imgProps xmlns:a14="http://schemas.microsoft.com/office/drawing/2010/main">
                    <a14:imgLayer r:embed="rId4">
                      <a14:imgEffect>
                        <a14:brightnessContrast bright="2000" contrast="20000"/>
                      </a14:imgEffect>
                      <a14:imgEffect>
                        <a14:sharpenSoften amount="3000"/>
                      </a14:imgEffect>
                    </a14:imgLayer>
                  </a14:imgProps>
                </a:ext>
                <a:ext uri="{28A0092B-C50C-407E-A947-70E740481C1C}">
                  <a14:useLocalDpi xmlns:a14="http://schemas.microsoft.com/office/drawing/2010/main" val="0"/>
                </a:ext>
              </a:extLst>
            </a:blip>
            <a:srcRect b="15953"/>
            <a:stretch>
              <a:fillRect/>
            </a:stretch>
          </p:blipFill>
          <p:spPr>
            <a:xfrm flipV="1">
              <a:off x="0" y="3655813"/>
              <a:ext cx="12192000" cy="3202187"/>
            </a:xfrm>
            <a:prstGeom prst="rect">
              <a:avLst/>
            </a:prstGeom>
          </p:spPr>
        </p:pic>
      </p:grpSp>
    </p:spTree>
  </p:cSld>
  <p:clrMapOvr>
    <a:masterClrMapping/>
  </p:clrMapOvr>
  <p:transition spd="slow" advTm="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2A22F207-5CCD-9F47-880B-778974F8ED90}"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09BA67C-1EB8-0740-8E2E-D520CEC04520}" type="slidenum">
              <a:rPr kumimoji="1" lang="zh-CN" altLang="en-US" smtClean="0"/>
            </a:fld>
            <a:endParaRPr kumimoji="1" lang="zh-CN" altLang="en-US"/>
          </a:p>
        </p:txBody>
      </p:sp>
    </p:spTree>
  </p:cSld>
  <p:clrMapOvr>
    <a:masterClrMapping/>
  </p:clrMapOvr>
  <p:transition spd="slow" advTm="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A22F207-5CCD-9F47-880B-778974F8ED9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09BA67C-1EB8-0740-8E2E-D520CEC04520}" type="slidenum">
              <a:rPr kumimoji="1" lang="zh-CN" altLang="en-US" smtClean="0"/>
            </a:fld>
            <a:endParaRPr kumimoji="1" lang="zh-CN" altLang="en-US"/>
          </a:p>
        </p:txBody>
      </p:sp>
    </p:spTree>
  </p:cSld>
  <p:clrMapOvr>
    <a:masterClrMapping/>
  </p:clrMapOvr>
  <p:transition spd="slow" advTm="5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A22F207-5CCD-9F47-880B-778974F8ED9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09BA67C-1EB8-0740-8E2E-D520CEC04520}" type="slidenum">
              <a:rPr kumimoji="1" lang="zh-CN" altLang="en-US" smtClean="0"/>
            </a:fld>
            <a:endParaRPr kumimoji="1" lang="zh-CN" altLang="en-US"/>
          </a:p>
        </p:txBody>
      </p:sp>
    </p:spTree>
  </p:cSld>
  <p:clrMapOvr>
    <a:masterClrMapping/>
  </p:clrMapOvr>
  <p:transition spd="slow"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7" name="组 6"/>
          <p:cNvGrpSpPr/>
          <p:nvPr userDrawn="1"/>
        </p:nvGrpSpPr>
        <p:grpSpPr>
          <a:xfrm>
            <a:off x="0" y="-120403"/>
            <a:ext cx="12192000" cy="6978403"/>
            <a:chOff x="0" y="-120403"/>
            <a:chExt cx="12192000" cy="6978403"/>
          </a:xfrm>
        </p:grpSpPr>
        <p:pic>
          <p:nvPicPr>
            <p:cNvPr id="8" name="图片 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0"/>
                      </a14:imgEffect>
                      <a14:imgEffect>
                        <a14:sharpenSoften amount="3000"/>
                      </a14:imgEffect>
                    </a14:imgLayer>
                  </a14:imgProps>
                </a:ext>
                <a:ext uri="{28A0092B-C50C-407E-A947-70E740481C1C}">
                  <a14:useLocalDpi xmlns:a14="http://schemas.microsoft.com/office/drawing/2010/main" val="0"/>
                </a:ext>
              </a:extLst>
            </a:blip>
            <a:srcRect/>
            <a:stretch>
              <a:fillRect/>
            </a:stretch>
          </p:blipFill>
          <p:spPr>
            <a:xfrm>
              <a:off x="0" y="-120403"/>
              <a:ext cx="12192000" cy="3810000"/>
            </a:xfrm>
            <a:prstGeom prst="rect">
              <a:avLst/>
            </a:prstGeom>
          </p:spPr>
        </p:pic>
        <p:pic>
          <p:nvPicPr>
            <p:cNvPr id="9" name="图片 8"/>
            <p:cNvPicPr>
              <a:picLocks noChangeAspect="1"/>
            </p:cNvPicPr>
            <p:nvPr/>
          </p:nvPicPr>
          <p:blipFill rotWithShape="1">
            <a:blip r:embed="rId2">
              <a:extLst>
                <a:ext uri="{BEBA8EAE-BF5A-486C-A8C5-ECC9F3942E4B}">
                  <a14:imgProps xmlns:a14="http://schemas.microsoft.com/office/drawing/2010/main">
                    <a14:imgLayer r:embed="rId4">
                      <a14:imgEffect>
                        <a14:brightnessContrast bright="2000" contrast="20000"/>
                      </a14:imgEffect>
                      <a14:imgEffect>
                        <a14:sharpenSoften amount="3000"/>
                      </a14:imgEffect>
                    </a14:imgLayer>
                  </a14:imgProps>
                </a:ext>
                <a:ext uri="{28A0092B-C50C-407E-A947-70E740481C1C}">
                  <a14:useLocalDpi xmlns:a14="http://schemas.microsoft.com/office/drawing/2010/main" val="0"/>
                </a:ext>
              </a:extLst>
            </a:blip>
            <a:srcRect b="15953"/>
            <a:stretch>
              <a:fillRect/>
            </a:stretch>
          </p:blipFill>
          <p:spPr>
            <a:xfrm flipV="1">
              <a:off x="0" y="3655813"/>
              <a:ext cx="12192000" cy="3202187"/>
            </a:xfrm>
            <a:prstGeom prst="rect">
              <a:avLst/>
            </a:prstGeom>
          </p:spPr>
        </p:pic>
      </p:grpSp>
      <p:sp>
        <p:nvSpPr>
          <p:cNvPr id="5" name="文本框 3"/>
          <p:cNvSpPr txBox="1"/>
          <p:nvPr userDrawn="1"/>
        </p:nvSpPr>
        <p:spPr>
          <a:xfrm>
            <a:off x="1583860" y="1337334"/>
            <a:ext cx="9024281" cy="29533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2800" b="1" dirty="0">
                <a:solidFill>
                  <a:srgbClr val="1B466D"/>
                </a:solidFill>
                <a:latin typeface="微软雅黑" panose="020B0503020204020204" pitchFamily="34" charset="-122"/>
                <a:ea typeface="微软雅黑" panose="020B0503020204020204" pitchFamily="34" charset="-122"/>
              </a:rPr>
              <a:t>版权声明</a:t>
            </a:r>
            <a:endParaRPr lang="zh-CN" altLang="en-US" sz="2800" b="1" dirty="0">
              <a:solidFill>
                <a:srgbClr val="1B466D"/>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rgbClr val="1B466D"/>
                </a:solidFill>
                <a:latin typeface="微软雅黑" panose="020B0503020204020204" pitchFamily="34" charset="-122"/>
                <a:ea typeface="微软雅黑" panose="020B0503020204020204" pitchFamily="34" charset="-122"/>
              </a:rPr>
              <a:t>感谢您下载觅知网平台上提供的</a:t>
            </a:r>
            <a:r>
              <a:rPr lang="en-US" altLang="zh-CN" sz="1200" dirty="0">
                <a:solidFill>
                  <a:srgbClr val="1B466D"/>
                </a:solidFill>
                <a:latin typeface="微软雅黑" panose="020B0503020204020204" pitchFamily="34" charset="-122"/>
                <a:ea typeface="微软雅黑" panose="020B0503020204020204" pitchFamily="34" charset="-122"/>
              </a:rPr>
              <a:t>PPT</a:t>
            </a:r>
            <a:r>
              <a:rPr lang="zh-CN" altLang="en-US" sz="1200" dirty="0">
                <a:solidFill>
                  <a:srgbClr val="1B466D"/>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dirty="0">
              <a:solidFill>
                <a:srgbClr val="1B466D"/>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rgbClr val="1B466D"/>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rgbClr val="1B466D"/>
                </a:solidFill>
                <a:latin typeface="微软雅黑" panose="020B0503020204020204" pitchFamily="34" charset="-122"/>
                <a:ea typeface="微软雅黑" panose="020B0503020204020204" pitchFamily="34" charset="-122"/>
              </a:rPr>
              <a:t>1.</a:t>
            </a:r>
            <a:r>
              <a:rPr lang="zh-CN" altLang="en-US" sz="1200" dirty="0">
                <a:solidFill>
                  <a:srgbClr val="1B466D"/>
                </a:solidFill>
                <a:latin typeface="微软雅黑" panose="020B0503020204020204" pitchFamily="34" charset="-122"/>
                <a:ea typeface="微软雅黑" panose="020B0503020204020204" pitchFamily="34" charset="-122"/>
              </a:rPr>
              <a:t>在觅知网出售的</a:t>
            </a:r>
            <a:r>
              <a:rPr lang="en-US" altLang="zh-CN" sz="1200" dirty="0">
                <a:solidFill>
                  <a:srgbClr val="1B466D"/>
                </a:solidFill>
                <a:latin typeface="微软雅黑" panose="020B0503020204020204" pitchFamily="34" charset="-122"/>
                <a:ea typeface="微软雅黑" panose="020B0503020204020204" pitchFamily="34" charset="-122"/>
              </a:rPr>
              <a:t>PPT</a:t>
            </a:r>
            <a:r>
              <a:rPr lang="zh-CN" altLang="en-US" sz="1200" dirty="0">
                <a:solidFill>
                  <a:srgbClr val="1B466D"/>
                </a:solidFill>
                <a:latin typeface="微软雅黑" panose="020B0503020204020204" pitchFamily="34" charset="-122"/>
                <a:ea typeface="微软雅黑" panose="020B0503020204020204" pitchFamily="34" charset="-122"/>
              </a:rPr>
              <a:t>模板是免版税类（</a:t>
            </a:r>
            <a:r>
              <a:rPr lang="en-US" altLang="zh-CN" sz="1200" dirty="0">
                <a:solidFill>
                  <a:srgbClr val="1B466D"/>
                </a:solidFill>
                <a:latin typeface="微软雅黑" panose="020B0503020204020204" pitchFamily="34" charset="-122"/>
                <a:ea typeface="微软雅黑" panose="020B0503020204020204" pitchFamily="34" charset="-122"/>
              </a:rPr>
              <a:t>RF</a:t>
            </a:r>
            <a:r>
              <a:rPr lang="zh-CN" altLang="en-US" sz="1200" dirty="0">
                <a:solidFill>
                  <a:srgbClr val="1B466D"/>
                </a:solidFill>
                <a:latin typeface="微软雅黑" panose="020B0503020204020204" pitchFamily="34" charset="-122"/>
                <a:ea typeface="微软雅黑" panose="020B0503020204020204" pitchFamily="34" charset="-122"/>
              </a:rPr>
              <a:t>：</a:t>
            </a:r>
            <a:r>
              <a:rPr lang="en-US" altLang="zh-CN" sz="1200" dirty="0">
                <a:solidFill>
                  <a:srgbClr val="1B466D"/>
                </a:solidFill>
                <a:latin typeface="微软雅黑" panose="020B0503020204020204" pitchFamily="34" charset="-122"/>
                <a:ea typeface="微软雅黑" panose="020B0503020204020204" pitchFamily="34" charset="-122"/>
              </a:rPr>
              <a:t>Royalty-Free</a:t>
            </a:r>
            <a:r>
              <a:rPr lang="zh-CN" altLang="en-US" sz="1200" dirty="0">
                <a:solidFill>
                  <a:srgbClr val="1B466D"/>
                </a:solidFill>
                <a:latin typeface="微软雅黑" panose="020B0503020204020204" pitchFamily="34" charset="-122"/>
                <a:ea typeface="微软雅黑" panose="020B0503020204020204" pitchFamily="34" charset="-122"/>
              </a:rPr>
              <a:t>）正版受</a:t>
            </a:r>
            <a:r>
              <a:rPr lang="en-US" altLang="zh-CN" sz="1200" dirty="0">
                <a:solidFill>
                  <a:srgbClr val="1B466D"/>
                </a:solidFill>
                <a:latin typeface="微软雅黑" panose="020B0503020204020204" pitchFamily="34" charset="-122"/>
                <a:ea typeface="微软雅黑" panose="020B0503020204020204" pitchFamily="34" charset="-122"/>
              </a:rPr>
              <a:t>《</a:t>
            </a:r>
            <a:r>
              <a:rPr lang="zh-CN" altLang="en-US" sz="1200" dirty="0">
                <a:solidFill>
                  <a:srgbClr val="1B466D"/>
                </a:solidFill>
                <a:latin typeface="微软雅黑" panose="020B0503020204020204" pitchFamily="34" charset="-122"/>
                <a:ea typeface="微软雅黑" panose="020B0503020204020204" pitchFamily="34" charset="-122"/>
              </a:rPr>
              <a:t>中国人民共和国著作法</a:t>
            </a:r>
            <a:r>
              <a:rPr lang="en-US" altLang="zh-CN" sz="1200" dirty="0">
                <a:solidFill>
                  <a:srgbClr val="1B466D"/>
                </a:solidFill>
                <a:latin typeface="微软雅黑" panose="020B0503020204020204" pitchFamily="34" charset="-122"/>
                <a:ea typeface="微软雅黑" panose="020B0503020204020204" pitchFamily="34" charset="-122"/>
              </a:rPr>
              <a:t>》</a:t>
            </a:r>
            <a:r>
              <a:rPr lang="zh-CN" altLang="en-US" sz="1200" dirty="0">
                <a:solidFill>
                  <a:srgbClr val="1B466D"/>
                </a:solidFill>
                <a:latin typeface="微软雅黑" panose="020B0503020204020204" pitchFamily="34" charset="-122"/>
                <a:ea typeface="微软雅黑" panose="020B0503020204020204" pitchFamily="34" charset="-122"/>
              </a:rPr>
              <a:t>和</a:t>
            </a:r>
            <a:r>
              <a:rPr lang="en-US" altLang="zh-CN" sz="1200" dirty="0">
                <a:solidFill>
                  <a:srgbClr val="1B466D"/>
                </a:solidFill>
                <a:latin typeface="微软雅黑" panose="020B0503020204020204" pitchFamily="34" charset="-122"/>
                <a:ea typeface="微软雅黑" panose="020B0503020204020204" pitchFamily="34" charset="-122"/>
              </a:rPr>
              <a:t>《</a:t>
            </a:r>
            <a:r>
              <a:rPr lang="zh-CN" altLang="en-US" sz="1200" dirty="0">
                <a:solidFill>
                  <a:srgbClr val="1B466D"/>
                </a:solidFill>
                <a:latin typeface="微软雅黑" panose="020B0503020204020204" pitchFamily="34" charset="-122"/>
                <a:ea typeface="微软雅黑" panose="020B0503020204020204" pitchFamily="34" charset="-122"/>
              </a:rPr>
              <a:t>世界版权公约</a:t>
            </a:r>
            <a:r>
              <a:rPr lang="en-US" altLang="zh-CN" sz="1200" dirty="0">
                <a:solidFill>
                  <a:srgbClr val="1B466D"/>
                </a:solidFill>
                <a:latin typeface="微软雅黑" panose="020B0503020204020204" pitchFamily="34" charset="-122"/>
                <a:ea typeface="微软雅黑" panose="020B0503020204020204" pitchFamily="34" charset="-122"/>
              </a:rPr>
              <a:t>》</a:t>
            </a:r>
            <a:r>
              <a:rPr lang="zh-CN" altLang="en-US" sz="1200" dirty="0">
                <a:solidFill>
                  <a:srgbClr val="1B466D"/>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dirty="0">
                <a:solidFill>
                  <a:srgbClr val="1B466D"/>
                </a:solidFill>
                <a:latin typeface="微软雅黑" panose="020B0503020204020204" pitchFamily="34" charset="-122"/>
                <a:ea typeface="微软雅黑" panose="020B0503020204020204" pitchFamily="34" charset="-122"/>
              </a:rPr>
              <a:t>PPT</a:t>
            </a:r>
            <a:r>
              <a:rPr lang="zh-CN" altLang="en-US" sz="1200" dirty="0">
                <a:solidFill>
                  <a:srgbClr val="1B466D"/>
                </a:solidFill>
                <a:latin typeface="微软雅黑" panose="020B0503020204020204" pitchFamily="34" charset="-122"/>
                <a:ea typeface="微软雅黑" panose="020B0503020204020204" pitchFamily="34" charset="-122"/>
              </a:rPr>
              <a:t>模板素材的使用权。</a:t>
            </a:r>
            <a:endParaRPr lang="zh-CN" altLang="en-US" sz="1200" dirty="0">
              <a:solidFill>
                <a:srgbClr val="1B466D"/>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rgbClr val="1B466D"/>
                </a:solidFill>
                <a:latin typeface="微软雅黑" panose="020B0503020204020204" pitchFamily="34" charset="-122"/>
                <a:ea typeface="微软雅黑" panose="020B0503020204020204" pitchFamily="34" charset="-122"/>
              </a:rPr>
              <a:t>2.</a:t>
            </a:r>
            <a:r>
              <a:rPr lang="zh-CN" altLang="en-US" sz="1200" dirty="0">
                <a:solidFill>
                  <a:srgbClr val="1B466D"/>
                </a:solidFill>
                <a:latin typeface="微软雅黑" panose="020B0503020204020204" pitchFamily="34" charset="-122"/>
                <a:ea typeface="微软雅黑" panose="020B0503020204020204" pitchFamily="34" charset="-122"/>
              </a:rPr>
              <a:t>不得将觅知网的</a:t>
            </a:r>
            <a:r>
              <a:rPr lang="en-US" altLang="zh-CN" sz="1200" dirty="0">
                <a:solidFill>
                  <a:srgbClr val="1B466D"/>
                </a:solidFill>
                <a:latin typeface="微软雅黑" panose="020B0503020204020204" pitchFamily="34" charset="-122"/>
                <a:ea typeface="微软雅黑" panose="020B0503020204020204" pitchFamily="34" charset="-122"/>
              </a:rPr>
              <a:t>PPT</a:t>
            </a:r>
            <a:r>
              <a:rPr lang="zh-CN" altLang="en-US" sz="1200" dirty="0">
                <a:solidFill>
                  <a:srgbClr val="1B466D"/>
                </a:solidFill>
                <a:latin typeface="微软雅黑" panose="020B0503020204020204" pitchFamily="34" charset="-122"/>
                <a:ea typeface="微软雅黑" panose="020B0503020204020204" pitchFamily="34" charset="-122"/>
              </a:rPr>
              <a:t>模板、</a:t>
            </a:r>
            <a:r>
              <a:rPr lang="en-US" altLang="zh-CN" sz="1200" dirty="0">
                <a:solidFill>
                  <a:srgbClr val="1B466D"/>
                </a:solidFill>
                <a:latin typeface="微软雅黑" panose="020B0503020204020204" pitchFamily="34" charset="-122"/>
                <a:ea typeface="微软雅黑" panose="020B0503020204020204" pitchFamily="34" charset="-122"/>
              </a:rPr>
              <a:t>PPT</a:t>
            </a:r>
            <a:r>
              <a:rPr lang="zh-CN" altLang="en-US" sz="1200" dirty="0">
                <a:solidFill>
                  <a:srgbClr val="1B466D"/>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dirty="0">
              <a:solidFill>
                <a:srgbClr val="1B466D"/>
              </a:solidFill>
              <a:latin typeface="微软雅黑" panose="020B0503020204020204" pitchFamily="34" charset="-122"/>
              <a:ea typeface="微软雅黑" panose="020B0503020204020204" pitchFamily="34" charset="-122"/>
            </a:endParaRPr>
          </a:p>
        </p:txBody>
      </p:sp>
      <p:sp>
        <p:nvSpPr>
          <p:cNvPr id="6" name="文本框 8"/>
          <p:cNvSpPr txBox="1"/>
          <p:nvPr userDrawn="1"/>
        </p:nvSpPr>
        <p:spPr>
          <a:xfrm>
            <a:off x="1583860" y="5152365"/>
            <a:ext cx="7297081" cy="3683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zh-CN" altLang="en-US" b="1" dirty="0">
                <a:solidFill>
                  <a:srgbClr val="1B466D"/>
                </a:solidFill>
              </a:rPr>
              <a:t>更多精品</a:t>
            </a:r>
            <a:r>
              <a:rPr lang="en-US" altLang="zh-CN" b="1" dirty="0">
                <a:solidFill>
                  <a:srgbClr val="1B466D"/>
                </a:solidFill>
              </a:rPr>
              <a:t>PPT</a:t>
            </a:r>
            <a:r>
              <a:rPr lang="zh-CN" altLang="en-US" b="1" dirty="0">
                <a:solidFill>
                  <a:srgbClr val="1B466D"/>
                </a:solidFill>
              </a:rPr>
              <a:t>模板：</a:t>
            </a:r>
            <a:r>
              <a:rPr lang="en-US" altLang="zh-CN" b="1" dirty="0">
                <a:solidFill>
                  <a:srgbClr val="1B466D"/>
                </a:solidFill>
                <a:hlinkClick r:id="rId5"/>
              </a:rPr>
              <a:t>http</a:t>
            </a:r>
            <a:r>
              <a:rPr lang="en-US" altLang="zh-CN" b="1" dirty="0">
                <a:solidFill>
                  <a:schemeClr val="bg1"/>
                </a:solidFill>
                <a:hlinkClick r:id="rId5"/>
              </a:rPr>
              <a:t>://www.51miz.com/ppt/</a:t>
            </a:r>
            <a:endParaRPr lang="en-US" altLang="zh-CN" b="1" dirty="0">
              <a:solidFill>
                <a:schemeClr val="bg1"/>
              </a:solidFill>
            </a:endParaRPr>
          </a:p>
        </p:txBody>
      </p:sp>
    </p:spTree>
  </p:cSld>
  <p:clrMapOvr>
    <a:masterClrMapping/>
  </p:clrMapOvr>
  <p:transition spd="slow" advTm="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8333" r="8333"/>
          <a:stretch>
            <a:fillRect/>
          </a:stretch>
        </p:blipFill>
        <p:spPr>
          <a:xfrm>
            <a:off x="0" y="0"/>
            <a:ext cx="12192000" cy="6858000"/>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90603" y="-219809"/>
            <a:ext cx="4988172" cy="4988172"/>
          </a:xfrm>
          <a:prstGeom prst="rect">
            <a:avLst/>
          </a:prstGeom>
        </p:spPr>
      </p:pic>
    </p:spTree>
  </p:cSld>
  <p:clrMapOvr>
    <a:masterClrMapping/>
  </p:clrMapOvr>
  <p:transition spd="slow" advTm="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2A22F207-5CCD-9F47-880B-778974F8ED9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09BA67C-1EB8-0740-8E2E-D520CEC04520}" type="slidenum">
              <a:rPr kumimoji="1" lang="zh-CN" altLang="en-US" smtClean="0"/>
            </a:fld>
            <a:endParaRPr kumimoji="1" lang="zh-CN" altLang="en-US"/>
          </a:p>
        </p:txBody>
      </p:sp>
    </p:spTree>
  </p:cSld>
  <p:clrMapOvr>
    <a:masterClrMapping/>
  </p:clrMapOvr>
  <p:transition spd="slow" advTm="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2A22F207-5CCD-9F47-880B-778974F8ED90}"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09BA67C-1EB8-0740-8E2E-D520CEC04520}" type="slidenum">
              <a:rPr kumimoji="1" lang="zh-CN" altLang="en-US" smtClean="0"/>
            </a:fld>
            <a:endParaRPr kumimoji="1" lang="zh-CN" altLang="en-US"/>
          </a:p>
        </p:txBody>
      </p:sp>
    </p:spTree>
  </p:cSld>
  <p:clrMapOvr>
    <a:masterClrMapping/>
  </p:clrMapOvr>
  <p:transition spd="slow" advTm="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2A22F207-5CCD-9F47-880B-778974F8ED90}"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09BA67C-1EB8-0740-8E2E-D520CEC04520}" type="slidenum">
              <a:rPr kumimoji="1" lang="zh-CN" altLang="en-US" smtClean="0"/>
            </a:fld>
            <a:endParaRPr kumimoji="1" lang="zh-CN" altLang="en-US"/>
          </a:p>
        </p:txBody>
      </p:sp>
    </p:spTree>
  </p:cSld>
  <p:clrMapOvr>
    <a:masterClrMapping/>
  </p:clrMapOvr>
  <p:transition spd="slow" advTm="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2A22F207-5CCD-9F47-880B-778974F8ED90}"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09BA67C-1EB8-0740-8E2E-D520CEC04520}" type="slidenum">
              <a:rPr kumimoji="1" lang="zh-CN" altLang="en-US" smtClean="0"/>
            </a:fld>
            <a:endParaRPr kumimoji="1" lang="zh-CN" altLang="en-US"/>
          </a:p>
        </p:txBody>
      </p:sp>
    </p:spTree>
  </p:cSld>
  <p:clrMapOvr>
    <a:masterClrMapping/>
  </p:clrMapOvr>
  <p:transition spd="slow" advTm="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22F207-5CCD-9F47-880B-778974F8ED90}"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09BA67C-1EB8-0740-8E2E-D520CEC04520}" type="slidenum">
              <a:rPr kumimoji="1" lang="zh-CN" altLang="en-US" smtClean="0"/>
            </a:fld>
            <a:endParaRPr kumimoji="1" lang="zh-CN" altLang="en-US"/>
          </a:p>
        </p:txBody>
      </p:sp>
    </p:spTree>
  </p:cSld>
  <p:clrMapOvr>
    <a:masterClrMapping/>
  </p:clrMapOvr>
  <p:transition spd="slow" advTm="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2A22F207-5CCD-9F47-880B-778974F8ED90}"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09BA67C-1EB8-0740-8E2E-D520CEC04520}" type="slidenum">
              <a:rPr kumimoji="1" lang="zh-CN" altLang="en-US" smtClean="0"/>
            </a:fld>
            <a:endParaRPr kumimoji="1" lang="zh-CN" altLang="en-US"/>
          </a:p>
        </p:txBody>
      </p:sp>
    </p:spTree>
  </p:cSld>
  <p:clrMapOvr>
    <a:masterClrMapping/>
  </p:clrMapOvr>
  <p:transition spd="slow" advTm="5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2F207-5CCD-9F47-880B-778974F8ED90}"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BA67C-1EB8-0740-8E2E-D520CEC0452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hyperlink" Target="http://vpcs.cqvip.com/organ/lib/jyxyjnu/" TargetMode="Externa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62337"/>
          <a:stretch>
            <a:fillRect/>
          </a:stretch>
        </p:blipFill>
        <p:spPr>
          <a:xfrm>
            <a:off x="6096000" y="573974"/>
            <a:ext cx="5049078" cy="6284026"/>
          </a:xfrm>
          <a:prstGeom prst="rect">
            <a:avLst/>
          </a:prstGeom>
        </p:spPr>
      </p:pic>
      <p:cxnSp>
        <p:nvCxnSpPr>
          <p:cNvPr id="34" name="直线连接符 33"/>
          <p:cNvCxnSpPr/>
          <p:nvPr/>
        </p:nvCxnSpPr>
        <p:spPr>
          <a:xfrm flipH="1">
            <a:off x="1102624" y="3371133"/>
            <a:ext cx="47882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386840" y="2637155"/>
            <a:ext cx="4504055" cy="706755"/>
          </a:xfrm>
          <a:prstGeom prst="rect">
            <a:avLst/>
          </a:prstGeom>
          <a:noFill/>
        </p:spPr>
        <p:txBody>
          <a:bodyPr wrap="square" rtlCol="0">
            <a:spAutoFit/>
          </a:bodyPr>
          <a:lstStyle/>
          <a:p>
            <a:r>
              <a:rPr kumimoji="1" lang="zh-CN" altLang="en-US" sz="4000" dirty="0">
                <a:solidFill>
                  <a:srgbClr val="1B466D"/>
                </a:solidFill>
              </a:rPr>
              <a:t>指导教师操作指南</a:t>
            </a:r>
            <a:endParaRPr kumimoji="1" lang="zh-CN" altLang="en-US" sz="4000" dirty="0">
              <a:solidFill>
                <a:srgbClr val="1B466D"/>
              </a:solidFill>
            </a:endParaRPr>
          </a:p>
        </p:txBody>
      </p:sp>
      <p:pic>
        <p:nvPicPr>
          <p:cNvPr id="3" name="图片 2" descr="维普"/>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0325" y="-146050"/>
            <a:ext cx="3426460" cy="533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14:prism/>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4648504"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操作指南</a:t>
            </a:r>
            <a:r>
              <a:rPr lang="en-US" altLang="zh-CN" sz="2000" b="1" dirty="0">
                <a:solidFill>
                  <a:srgbClr val="1B466D"/>
                </a:solidFill>
                <a:latin typeface="微软雅黑" panose="020B0503020204020204" pitchFamily="34" charset="-122"/>
                <a:ea typeface="微软雅黑" panose="020B0503020204020204" pitchFamily="34" charset="-122"/>
              </a:rPr>
              <a:t>-</a:t>
            </a:r>
            <a:r>
              <a:rPr lang="zh-CN" altLang="en-US" sz="2000" b="1" dirty="0">
                <a:solidFill>
                  <a:srgbClr val="1B466D"/>
                </a:solidFill>
                <a:latin typeface="微软雅黑" panose="020B0503020204020204" pitchFamily="34" charset="-122"/>
                <a:ea typeface="微软雅黑" panose="020B0503020204020204" pitchFamily="34" charset="-122"/>
              </a:rPr>
              <a:t>提交个人信息</a:t>
            </a:r>
            <a:endParaRPr lang="zh-CN" altLang="en-US" sz="2000" b="1" dirty="0">
              <a:solidFill>
                <a:srgbClr val="1B466D"/>
              </a:solidFill>
              <a:latin typeface="微软雅黑" panose="020B0503020204020204" pitchFamily="34" charset="-122"/>
              <a:ea typeface="微软雅黑" panose="020B0503020204020204" pitchFamily="34" charset="-122"/>
            </a:endParaRPr>
          </a:p>
        </p:txBody>
      </p:sp>
      <p:sp>
        <p:nvSpPr>
          <p:cNvPr id="7" name="TextBox 81"/>
          <p:cNvSpPr txBox="1">
            <a:spLocks noChangeArrowheads="1"/>
          </p:cNvSpPr>
          <p:nvPr/>
        </p:nvSpPr>
        <p:spPr bwMode="auto">
          <a:xfrm>
            <a:off x="6768648" y="52567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sp>
        <p:nvSpPr>
          <p:cNvPr id="4" name="文本框 3"/>
          <p:cNvSpPr txBox="1"/>
          <p:nvPr/>
        </p:nvSpPr>
        <p:spPr>
          <a:xfrm>
            <a:off x="698748" y="751210"/>
            <a:ext cx="9784080" cy="368300"/>
          </a:xfrm>
          <a:prstGeom prst="rect">
            <a:avLst/>
          </a:prstGeom>
          <a:noFill/>
        </p:spPr>
        <p:txBody>
          <a:bodyPr wrap="none" rtlCol="0">
            <a:spAutoFit/>
          </a:bodyPr>
          <a:lstStyle/>
          <a:p>
            <a:r>
              <a:rPr lang="zh-CN" altLang="en-US" dirty="0">
                <a:ea typeface="宋体" panose="02010600030101010101" pitchFamily="2" charset="-122"/>
              </a:rPr>
              <a:t>指导老师进入系统后，可直接进行个人信息的提交，提交后需要等待管理员审核后才能进入页面</a:t>
            </a:r>
            <a:endParaRPr lang="zh-CN" altLang="en-US" dirty="0">
              <a:ea typeface="宋体" panose="02010600030101010101" pitchFamily="2" charset="-122"/>
            </a:endParaRPr>
          </a:p>
        </p:txBody>
      </p:sp>
      <p:pic>
        <p:nvPicPr>
          <p:cNvPr id="6" name="图片 5"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pic>
        <p:nvPicPr>
          <p:cNvPr id="5" name="图片 4"/>
          <p:cNvPicPr>
            <a:picLocks noChangeAspect="1"/>
          </p:cNvPicPr>
          <p:nvPr/>
        </p:nvPicPr>
        <p:blipFill>
          <a:blip r:embed="rId2"/>
          <a:stretch>
            <a:fillRect/>
          </a:stretch>
        </p:blipFill>
        <p:spPr>
          <a:xfrm>
            <a:off x="698500" y="1120775"/>
            <a:ext cx="10162540" cy="57727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4648504"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操作指南</a:t>
            </a:r>
            <a:r>
              <a:rPr lang="en-US" altLang="zh-CN" sz="2000" b="1" dirty="0">
                <a:solidFill>
                  <a:srgbClr val="1B466D"/>
                </a:solidFill>
                <a:latin typeface="微软雅黑" panose="020B0503020204020204" pitchFamily="34" charset="-122"/>
                <a:ea typeface="微软雅黑" panose="020B0503020204020204" pitchFamily="34" charset="-122"/>
              </a:rPr>
              <a:t>-</a:t>
            </a:r>
            <a:r>
              <a:rPr lang="zh-CN" altLang="en-US" sz="2000" b="1" dirty="0">
                <a:solidFill>
                  <a:srgbClr val="1B466D"/>
                </a:solidFill>
                <a:latin typeface="微软雅黑" panose="020B0503020204020204" pitchFamily="34" charset="-122"/>
                <a:ea typeface="微软雅黑" panose="020B0503020204020204" pitchFamily="34" charset="-122"/>
              </a:rPr>
              <a:t>审核课题</a:t>
            </a:r>
            <a:endParaRPr lang="zh-CN" altLang="en-US" sz="2000" b="1" dirty="0">
              <a:solidFill>
                <a:srgbClr val="1B466D"/>
              </a:solidFill>
              <a:latin typeface="微软雅黑" panose="020B0503020204020204" pitchFamily="34" charset="-122"/>
              <a:ea typeface="微软雅黑" panose="020B0503020204020204" pitchFamily="34" charset="-122"/>
            </a:endParaRPr>
          </a:p>
        </p:txBody>
      </p:sp>
      <p:sp>
        <p:nvSpPr>
          <p:cNvPr id="7" name="TextBox 81"/>
          <p:cNvSpPr txBox="1">
            <a:spLocks noChangeArrowheads="1"/>
          </p:cNvSpPr>
          <p:nvPr/>
        </p:nvSpPr>
        <p:spPr bwMode="auto">
          <a:xfrm>
            <a:off x="6768648" y="52567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sp>
        <p:nvSpPr>
          <p:cNvPr id="4" name="文本框 3"/>
          <p:cNvSpPr txBox="1"/>
          <p:nvPr/>
        </p:nvSpPr>
        <p:spPr>
          <a:xfrm>
            <a:off x="698748" y="751210"/>
            <a:ext cx="8263801" cy="369332"/>
          </a:xfrm>
          <a:prstGeom prst="rect">
            <a:avLst/>
          </a:prstGeom>
          <a:noFill/>
        </p:spPr>
        <p:txBody>
          <a:bodyPr wrap="none" rtlCol="0">
            <a:spAutoFit/>
          </a:bodyPr>
          <a:lstStyle/>
          <a:p>
            <a:r>
              <a:rPr lang="zh-CN" altLang="en-US" dirty="0">
                <a:ea typeface="宋体" panose="02010600030101010101" pitchFamily="2" charset="-122"/>
              </a:rPr>
              <a:t>学生申报课题后，指导老师可在选题管理</a:t>
            </a:r>
            <a:r>
              <a:rPr lang="en-US" altLang="zh-CN" dirty="0">
                <a:ea typeface="宋体" panose="02010600030101010101" pitchFamily="2" charset="-122"/>
              </a:rPr>
              <a:t>-</a:t>
            </a:r>
            <a:r>
              <a:rPr lang="zh-CN" altLang="en-US" dirty="0">
                <a:ea typeface="宋体" panose="02010600030101010101" pitchFamily="2" charset="-122"/>
              </a:rPr>
              <a:t>课题信息</a:t>
            </a:r>
            <a:r>
              <a:rPr lang="en-US" altLang="zh-CN" dirty="0">
                <a:ea typeface="宋体" panose="02010600030101010101" pitchFamily="2" charset="-122"/>
              </a:rPr>
              <a:t>-</a:t>
            </a:r>
            <a:r>
              <a:rPr lang="zh-CN" altLang="en-US" dirty="0">
                <a:ea typeface="宋体" panose="02010600030101010101" pitchFamily="2" charset="-122"/>
              </a:rPr>
              <a:t>待审核列表页面进行审核：</a:t>
            </a:r>
            <a:endParaRPr lang="zh-CN" altLang="en-US" dirty="0">
              <a:ea typeface="宋体" panose="02010600030101010101" pitchFamily="2" charset="-122"/>
            </a:endParaRPr>
          </a:p>
        </p:txBody>
      </p:sp>
      <p:pic>
        <p:nvPicPr>
          <p:cNvPr id="6" name="图片 5"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pic>
        <p:nvPicPr>
          <p:cNvPr id="9" name="图片 8"/>
          <p:cNvPicPr>
            <a:picLocks noChangeAspect="1"/>
          </p:cNvPicPr>
          <p:nvPr/>
        </p:nvPicPr>
        <p:blipFill>
          <a:blip r:embed="rId2"/>
          <a:stretch>
            <a:fillRect/>
          </a:stretch>
        </p:blipFill>
        <p:spPr>
          <a:xfrm>
            <a:off x="471752" y="1137465"/>
            <a:ext cx="11053557" cy="557859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4648504"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操作指南</a:t>
            </a:r>
            <a:r>
              <a:rPr lang="en-US" altLang="zh-CN" sz="2000" b="1" dirty="0">
                <a:solidFill>
                  <a:srgbClr val="1B466D"/>
                </a:solidFill>
                <a:latin typeface="微软雅黑" panose="020B0503020204020204" pitchFamily="34" charset="-122"/>
                <a:ea typeface="微软雅黑" panose="020B0503020204020204" pitchFamily="34" charset="-122"/>
              </a:rPr>
              <a:t>-</a:t>
            </a:r>
            <a:r>
              <a:rPr lang="zh-CN" altLang="en-US" sz="2000" b="1" dirty="0">
                <a:solidFill>
                  <a:srgbClr val="1B466D"/>
                </a:solidFill>
                <a:latin typeface="微软雅黑" panose="020B0503020204020204" pitchFamily="34" charset="-122"/>
                <a:ea typeface="微软雅黑" panose="020B0503020204020204" pitchFamily="34" charset="-122"/>
              </a:rPr>
              <a:t>审核论文初稿</a:t>
            </a:r>
            <a:endParaRPr lang="zh-CN" altLang="en-US" sz="2000" b="1" dirty="0">
              <a:solidFill>
                <a:srgbClr val="1B466D"/>
              </a:solidFill>
              <a:latin typeface="微软雅黑" panose="020B0503020204020204" pitchFamily="34" charset="-122"/>
              <a:ea typeface="微软雅黑" panose="020B0503020204020204" pitchFamily="34" charset="-122"/>
            </a:endParaRPr>
          </a:p>
        </p:txBody>
      </p:sp>
      <p:sp>
        <p:nvSpPr>
          <p:cNvPr id="7" name="TextBox 81"/>
          <p:cNvSpPr txBox="1">
            <a:spLocks noChangeArrowheads="1"/>
          </p:cNvSpPr>
          <p:nvPr/>
        </p:nvSpPr>
        <p:spPr bwMode="auto">
          <a:xfrm>
            <a:off x="6768648" y="52567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sp>
        <p:nvSpPr>
          <p:cNvPr id="4" name="文本框 3"/>
          <p:cNvSpPr txBox="1"/>
          <p:nvPr/>
        </p:nvSpPr>
        <p:spPr>
          <a:xfrm>
            <a:off x="698748" y="751210"/>
            <a:ext cx="6532558" cy="369332"/>
          </a:xfrm>
          <a:prstGeom prst="rect">
            <a:avLst/>
          </a:prstGeom>
          <a:noFill/>
        </p:spPr>
        <p:txBody>
          <a:bodyPr wrap="none" rtlCol="0">
            <a:spAutoFit/>
          </a:bodyPr>
          <a:lstStyle/>
          <a:p>
            <a:r>
              <a:rPr lang="zh-CN" altLang="en-US" dirty="0">
                <a:ea typeface="宋体" panose="02010600030101010101" pitchFamily="2" charset="-122"/>
              </a:rPr>
              <a:t>页面：过程管理</a:t>
            </a:r>
            <a:r>
              <a:rPr lang="en-US" altLang="zh-CN" dirty="0">
                <a:ea typeface="宋体" panose="02010600030101010101" pitchFamily="2" charset="-122"/>
              </a:rPr>
              <a:t>—</a:t>
            </a:r>
            <a:r>
              <a:rPr lang="zh-CN" altLang="en-US" dirty="0">
                <a:ea typeface="宋体" panose="02010600030101010101" pitchFamily="2" charset="-122"/>
              </a:rPr>
              <a:t>论文初稿</a:t>
            </a:r>
            <a:r>
              <a:rPr lang="en-US" altLang="zh-CN" dirty="0">
                <a:ea typeface="宋体" panose="02010600030101010101" pitchFamily="2" charset="-122"/>
              </a:rPr>
              <a:t>-</a:t>
            </a:r>
            <a:r>
              <a:rPr lang="zh-CN" altLang="en-US" dirty="0">
                <a:ea typeface="宋体" panose="02010600030101010101" pitchFamily="2" charset="-122"/>
              </a:rPr>
              <a:t>待审核列表（学生提交后可审核）</a:t>
            </a:r>
            <a:endParaRPr lang="zh-CN" altLang="en-US" dirty="0">
              <a:ea typeface="宋体" panose="02010600030101010101" pitchFamily="2" charset="-122"/>
            </a:endParaRPr>
          </a:p>
        </p:txBody>
      </p:sp>
      <p:pic>
        <p:nvPicPr>
          <p:cNvPr id="6" name="图片 5"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pic>
        <p:nvPicPr>
          <p:cNvPr id="9" name="图片 8"/>
          <p:cNvPicPr>
            <a:picLocks noChangeAspect="1"/>
          </p:cNvPicPr>
          <p:nvPr/>
        </p:nvPicPr>
        <p:blipFill>
          <a:blip r:embed="rId2"/>
          <a:stretch>
            <a:fillRect/>
          </a:stretch>
        </p:blipFill>
        <p:spPr>
          <a:xfrm>
            <a:off x="521131" y="1103636"/>
            <a:ext cx="10972121" cy="553749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4648504"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操作指南</a:t>
            </a:r>
            <a:r>
              <a:rPr lang="en-US" altLang="zh-CN" sz="2000" b="1" dirty="0">
                <a:solidFill>
                  <a:srgbClr val="1B466D"/>
                </a:solidFill>
                <a:latin typeface="微软雅黑" panose="020B0503020204020204" pitchFamily="34" charset="-122"/>
                <a:ea typeface="微软雅黑" panose="020B0503020204020204" pitchFamily="34" charset="-122"/>
              </a:rPr>
              <a:t>-</a:t>
            </a:r>
            <a:r>
              <a:rPr lang="zh-CN" altLang="en-US" sz="2000" b="1" dirty="0">
                <a:solidFill>
                  <a:srgbClr val="1B466D"/>
                </a:solidFill>
                <a:latin typeface="微软雅黑" panose="020B0503020204020204" pitchFamily="34" charset="-122"/>
                <a:ea typeface="微软雅黑" panose="020B0503020204020204" pitchFamily="34" charset="-122"/>
              </a:rPr>
              <a:t>审核论文定稿</a:t>
            </a:r>
            <a:endParaRPr lang="zh-CN" altLang="en-US" sz="2000" b="1" dirty="0">
              <a:solidFill>
                <a:srgbClr val="1B466D"/>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98748" y="751210"/>
            <a:ext cx="6994222" cy="369332"/>
          </a:xfrm>
          <a:prstGeom prst="rect">
            <a:avLst/>
          </a:prstGeom>
          <a:noFill/>
        </p:spPr>
        <p:txBody>
          <a:bodyPr wrap="none" rtlCol="0">
            <a:spAutoFit/>
          </a:bodyPr>
          <a:lstStyle/>
          <a:p>
            <a:r>
              <a:rPr lang="zh-CN" altLang="en-US" dirty="0">
                <a:ea typeface="宋体" panose="02010600030101010101" pitchFamily="2" charset="-122"/>
              </a:rPr>
              <a:t>页面：过程管理</a:t>
            </a:r>
            <a:r>
              <a:rPr lang="en-US" altLang="zh-CN" dirty="0">
                <a:ea typeface="宋体" panose="02010600030101010101" pitchFamily="2" charset="-122"/>
              </a:rPr>
              <a:t>—</a:t>
            </a:r>
            <a:r>
              <a:rPr lang="zh-CN" altLang="en-US" dirty="0">
                <a:ea typeface="宋体" panose="02010600030101010101" pitchFamily="2" charset="-122"/>
              </a:rPr>
              <a:t>论文定稿</a:t>
            </a:r>
            <a:r>
              <a:rPr lang="en-US" altLang="zh-CN" dirty="0">
                <a:ea typeface="宋体" panose="02010600030101010101" pitchFamily="2" charset="-122"/>
              </a:rPr>
              <a:t>-</a:t>
            </a:r>
            <a:r>
              <a:rPr lang="zh-CN" altLang="en-US" dirty="0">
                <a:ea typeface="宋体" panose="02010600030101010101" pitchFamily="2" charset="-122"/>
              </a:rPr>
              <a:t>待审核列表（学生提交后可进行审核）</a:t>
            </a:r>
            <a:endParaRPr lang="zh-CN" altLang="en-US" dirty="0">
              <a:ea typeface="宋体" panose="02010600030101010101" pitchFamily="2" charset="-122"/>
            </a:endParaRPr>
          </a:p>
        </p:txBody>
      </p:sp>
      <p:pic>
        <p:nvPicPr>
          <p:cNvPr id="6" name="图片 5"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pic>
        <p:nvPicPr>
          <p:cNvPr id="9" name="图片 8"/>
          <p:cNvPicPr>
            <a:picLocks noChangeAspect="1"/>
          </p:cNvPicPr>
          <p:nvPr/>
        </p:nvPicPr>
        <p:blipFill>
          <a:blip r:embed="rId2"/>
          <a:stretch>
            <a:fillRect/>
          </a:stretch>
        </p:blipFill>
        <p:spPr>
          <a:xfrm>
            <a:off x="471752" y="1179020"/>
            <a:ext cx="10953824" cy="55282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4648504"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操作指南</a:t>
            </a:r>
            <a:r>
              <a:rPr lang="en-US" altLang="zh-CN" sz="2000" b="1" dirty="0">
                <a:solidFill>
                  <a:srgbClr val="1B466D"/>
                </a:solidFill>
                <a:latin typeface="微软雅黑" panose="020B0503020204020204" pitchFamily="34" charset="-122"/>
                <a:ea typeface="微软雅黑" panose="020B0503020204020204" pitchFamily="34" charset="-122"/>
              </a:rPr>
              <a:t>-</a:t>
            </a:r>
            <a:r>
              <a:rPr lang="zh-CN" altLang="en-US" sz="2000" b="1" dirty="0">
                <a:solidFill>
                  <a:srgbClr val="1B466D"/>
                </a:solidFill>
                <a:latin typeface="微软雅黑" panose="020B0503020204020204" pitchFamily="34" charset="-122"/>
                <a:ea typeface="微软雅黑" panose="020B0503020204020204" pitchFamily="34" charset="-122"/>
              </a:rPr>
              <a:t>定稿评分</a:t>
            </a:r>
            <a:endParaRPr lang="zh-CN" altLang="en-US" sz="2000" b="1" dirty="0">
              <a:solidFill>
                <a:srgbClr val="1B466D"/>
              </a:solidFill>
              <a:latin typeface="微软雅黑" panose="020B0503020204020204" pitchFamily="34" charset="-122"/>
              <a:ea typeface="微软雅黑" panose="020B0503020204020204" pitchFamily="34" charset="-122"/>
            </a:endParaRPr>
          </a:p>
        </p:txBody>
      </p:sp>
      <p:sp>
        <p:nvSpPr>
          <p:cNvPr id="7" name="TextBox 81"/>
          <p:cNvSpPr txBox="1">
            <a:spLocks noChangeArrowheads="1"/>
          </p:cNvSpPr>
          <p:nvPr/>
        </p:nvSpPr>
        <p:spPr bwMode="auto">
          <a:xfrm>
            <a:off x="6768648" y="52567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sp>
        <p:nvSpPr>
          <p:cNvPr id="4" name="文本框 3"/>
          <p:cNvSpPr txBox="1"/>
          <p:nvPr/>
        </p:nvSpPr>
        <p:spPr>
          <a:xfrm>
            <a:off x="698748" y="751210"/>
            <a:ext cx="6763390" cy="369332"/>
          </a:xfrm>
          <a:prstGeom prst="rect">
            <a:avLst/>
          </a:prstGeom>
          <a:noFill/>
        </p:spPr>
        <p:txBody>
          <a:bodyPr wrap="none" rtlCol="0">
            <a:spAutoFit/>
          </a:bodyPr>
          <a:lstStyle/>
          <a:p>
            <a:r>
              <a:rPr lang="zh-CN" altLang="en-US" dirty="0">
                <a:ea typeface="宋体" panose="02010600030101010101" pitchFamily="2" charset="-122"/>
              </a:rPr>
              <a:t>页面：评分管理</a:t>
            </a:r>
            <a:r>
              <a:rPr lang="en-US" altLang="zh-CN" dirty="0">
                <a:ea typeface="宋体" panose="02010600030101010101" pitchFamily="2" charset="-122"/>
              </a:rPr>
              <a:t>—</a:t>
            </a:r>
            <a:r>
              <a:rPr lang="zh-CN" altLang="en-US" dirty="0">
                <a:ea typeface="宋体" panose="02010600030101010101" pitchFamily="2" charset="-122"/>
              </a:rPr>
              <a:t>定稿评分</a:t>
            </a:r>
            <a:r>
              <a:rPr lang="en-US" altLang="zh-CN" dirty="0">
                <a:ea typeface="宋体" panose="02010600030101010101" pitchFamily="2" charset="-122"/>
              </a:rPr>
              <a:t>-</a:t>
            </a:r>
            <a:r>
              <a:rPr lang="zh-CN" altLang="en-US" dirty="0">
                <a:ea typeface="宋体" panose="02010600030101010101" pitchFamily="2" charset="-122"/>
              </a:rPr>
              <a:t>教师列表（定稿审核通过后可评分）</a:t>
            </a:r>
            <a:endParaRPr lang="zh-CN" altLang="en-US" dirty="0">
              <a:ea typeface="宋体" panose="02010600030101010101" pitchFamily="2" charset="-122"/>
            </a:endParaRPr>
          </a:p>
        </p:txBody>
      </p:sp>
      <p:pic>
        <p:nvPicPr>
          <p:cNvPr id="6" name="图片 5"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pic>
        <p:nvPicPr>
          <p:cNvPr id="8" name="图片 7"/>
          <p:cNvPicPr>
            <a:picLocks noChangeAspect="1"/>
          </p:cNvPicPr>
          <p:nvPr/>
        </p:nvPicPr>
        <p:blipFill>
          <a:blip r:embed="rId2"/>
          <a:stretch>
            <a:fillRect/>
          </a:stretch>
        </p:blipFill>
        <p:spPr>
          <a:xfrm>
            <a:off x="471752" y="1120542"/>
            <a:ext cx="11155389" cy="56299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7" y="150722"/>
            <a:ext cx="5863977" cy="58477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课题名称修改（审核）</a:t>
            </a:r>
            <a:endParaRPr lang="zh-CN" altLang="en-US" sz="3200" b="1" dirty="0">
              <a:solidFill>
                <a:srgbClr val="1B466D"/>
              </a:solidFill>
              <a:latin typeface="微软雅黑" panose="020B0503020204020204" pitchFamily="34" charset="-122"/>
              <a:ea typeface="微软雅黑" panose="020B0503020204020204" pitchFamily="34" charset="-122"/>
            </a:endParaRPr>
          </a:p>
        </p:txBody>
      </p:sp>
      <p:sp>
        <p:nvSpPr>
          <p:cNvPr id="5" name="TextBox 81"/>
          <p:cNvSpPr txBox="1">
            <a:spLocks noChangeArrowheads="1"/>
          </p:cNvSpPr>
          <p:nvPr/>
        </p:nvSpPr>
        <p:spPr bwMode="auto">
          <a:xfrm>
            <a:off x="6768648" y="52567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pic>
        <p:nvPicPr>
          <p:cNvPr id="4" name="图片 3"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sp>
        <p:nvSpPr>
          <p:cNvPr id="6" name="文本框 5"/>
          <p:cNvSpPr txBox="1"/>
          <p:nvPr/>
        </p:nvSpPr>
        <p:spPr>
          <a:xfrm>
            <a:off x="698748" y="775253"/>
            <a:ext cx="4685898" cy="369332"/>
          </a:xfrm>
          <a:prstGeom prst="rect">
            <a:avLst/>
          </a:prstGeom>
          <a:noFill/>
        </p:spPr>
        <p:txBody>
          <a:bodyPr wrap="none" rtlCol="0">
            <a:spAutoFit/>
          </a:bodyPr>
          <a:lstStyle/>
          <a:p>
            <a:r>
              <a:rPr lang="zh-CN" altLang="en-US" dirty="0"/>
              <a:t>页面：选题管理</a:t>
            </a:r>
            <a:r>
              <a:rPr lang="en-US" altLang="zh-CN" dirty="0"/>
              <a:t>—</a:t>
            </a:r>
            <a:r>
              <a:rPr lang="zh-CN" altLang="en-US" dirty="0"/>
              <a:t>课题名称修改</a:t>
            </a:r>
            <a:r>
              <a:rPr lang="en-US" altLang="zh-CN" dirty="0"/>
              <a:t>-</a:t>
            </a:r>
            <a:r>
              <a:rPr lang="zh-CN" altLang="en-US" dirty="0"/>
              <a:t>待审核列表</a:t>
            </a:r>
            <a:endParaRPr lang="zh-CN" altLang="en-US" dirty="0"/>
          </a:p>
        </p:txBody>
      </p:sp>
      <p:pic>
        <p:nvPicPr>
          <p:cNvPr id="9" name="图片 8"/>
          <p:cNvPicPr>
            <a:picLocks noChangeAspect="1"/>
          </p:cNvPicPr>
          <p:nvPr/>
        </p:nvPicPr>
        <p:blipFill>
          <a:blip r:embed="rId2"/>
          <a:stretch>
            <a:fillRect/>
          </a:stretch>
        </p:blipFill>
        <p:spPr>
          <a:xfrm>
            <a:off x="471752" y="1139550"/>
            <a:ext cx="10920580" cy="55114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4648504"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操作指南</a:t>
            </a:r>
            <a:r>
              <a:rPr lang="en-US" altLang="zh-CN" sz="2000" b="1" dirty="0">
                <a:solidFill>
                  <a:srgbClr val="1B466D"/>
                </a:solidFill>
                <a:latin typeface="微软雅黑" panose="020B0503020204020204" pitchFamily="34" charset="-122"/>
                <a:ea typeface="微软雅黑" panose="020B0503020204020204" pitchFamily="34" charset="-122"/>
              </a:rPr>
              <a:t>-</a:t>
            </a:r>
            <a:r>
              <a:rPr lang="zh-CN" altLang="en-US" sz="2000" b="1" dirty="0">
                <a:solidFill>
                  <a:srgbClr val="1B466D"/>
                </a:solidFill>
                <a:latin typeface="微软雅黑" panose="020B0503020204020204" pitchFamily="34" charset="-122"/>
                <a:ea typeface="微软雅黑" panose="020B0503020204020204" pitchFamily="34" charset="-122"/>
              </a:rPr>
              <a:t>各类查询列表</a:t>
            </a:r>
            <a:endParaRPr lang="zh-CN" altLang="en-US" sz="2000" b="1" dirty="0">
              <a:solidFill>
                <a:srgbClr val="1B466D"/>
              </a:solidFill>
              <a:latin typeface="微软雅黑" panose="020B0503020204020204" pitchFamily="34" charset="-122"/>
              <a:ea typeface="微软雅黑" panose="020B0503020204020204" pitchFamily="34" charset="-122"/>
            </a:endParaRPr>
          </a:p>
        </p:txBody>
      </p:sp>
      <p:sp>
        <p:nvSpPr>
          <p:cNvPr id="5" name="TextBox 81"/>
          <p:cNvSpPr txBox="1">
            <a:spLocks noChangeArrowheads="1"/>
          </p:cNvSpPr>
          <p:nvPr/>
        </p:nvSpPr>
        <p:spPr bwMode="auto">
          <a:xfrm>
            <a:off x="6768648" y="52567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pic>
        <p:nvPicPr>
          <p:cNvPr id="11" name="图片 10"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249533" y="-147739"/>
            <a:ext cx="3942467" cy="613532"/>
          </a:xfrm>
          <a:prstGeom prst="rect">
            <a:avLst/>
          </a:prstGeom>
        </p:spPr>
      </p:pic>
      <p:sp>
        <p:nvSpPr>
          <p:cNvPr id="13" name="文本框 12"/>
          <p:cNvSpPr txBox="1"/>
          <p:nvPr/>
        </p:nvSpPr>
        <p:spPr>
          <a:xfrm>
            <a:off x="698748" y="856735"/>
            <a:ext cx="6417141" cy="369332"/>
          </a:xfrm>
          <a:prstGeom prst="rect">
            <a:avLst/>
          </a:prstGeom>
          <a:noFill/>
        </p:spPr>
        <p:txBody>
          <a:bodyPr wrap="none" rtlCol="0">
            <a:spAutoFit/>
          </a:bodyPr>
          <a:lstStyle/>
          <a:p>
            <a:r>
              <a:rPr lang="zh-CN" altLang="en-US" dirty="0"/>
              <a:t>进入到查询页面，可以对学生的数据进行流转、查看，如图：</a:t>
            </a:r>
            <a:endParaRPr lang="zh-CN" altLang="en-US" dirty="0"/>
          </a:p>
        </p:txBody>
      </p:sp>
      <p:pic>
        <p:nvPicPr>
          <p:cNvPr id="7" name="图片 6"/>
          <p:cNvPicPr>
            <a:picLocks noChangeAspect="1"/>
          </p:cNvPicPr>
          <p:nvPr/>
        </p:nvPicPr>
        <p:blipFill>
          <a:blip r:embed="rId2"/>
          <a:stretch>
            <a:fillRect/>
          </a:stretch>
        </p:blipFill>
        <p:spPr>
          <a:xfrm>
            <a:off x="215317" y="1625352"/>
            <a:ext cx="11761365" cy="449372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4648504"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操作指南</a:t>
            </a:r>
            <a:r>
              <a:rPr lang="en-US" altLang="zh-CN" sz="2000" b="1" dirty="0">
                <a:solidFill>
                  <a:srgbClr val="1B466D"/>
                </a:solidFill>
                <a:latin typeface="微软雅黑" panose="020B0503020204020204" pitchFamily="34" charset="-122"/>
                <a:ea typeface="微软雅黑" panose="020B0503020204020204" pitchFamily="34" charset="-122"/>
              </a:rPr>
              <a:t>-</a:t>
            </a:r>
            <a:r>
              <a:rPr lang="zh-CN" altLang="en-US" sz="2000" b="1" dirty="0">
                <a:solidFill>
                  <a:srgbClr val="1B466D"/>
                </a:solidFill>
                <a:latin typeface="微软雅黑" panose="020B0503020204020204" pitchFamily="34" charset="-122"/>
                <a:ea typeface="微软雅黑" panose="020B0503020204020204" pitchFamily="34" charset="-122"/>
              </a:rPr>
              <a:t>学生数据查询</a:t>
            </a:r>
            <a:endParaRPr lang="zh-CN" altLang="en-US" sz="2000" b="1" dirty="0">
              <a:solidFill>
                <a:srgbClr val="1B466D"/>
              </a:solidFill>
              <a:latin typeface="微软雅黑" panose="020B0503020204020204" pitchFamily="34" charset="-122"/>
              <a:ea typeface="微软雅黑" panose="020B0503020204020204" pitchFamily="34" charset="-122"/>
            </a:endParaRPr>
          </a:p>
        </p:txBody>
      </p:sp>
      <p:sp>
        <p:nvSpPr>
          <p:cNvPr id="5" name="TextBox 81"/>
          <p:cNvSpPr txBox="1">
            <a:spLocks noChangeArrowheads="1"/>
          </p:cNvSpPr>
          <p:nvPr/>
        </p:nvSpPr>
        <p:spPr bwMode="auto">
          <a:xfrm>
            <a:off x="6768648" y="52567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pic>
        <p:nvPicPr>
          <p:cNvPr id="11" name="图片 10"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480050" y="5735320"/>
            <a:ext cx="6659245" cy="1036320"/>
          </a:xfrm>
          <a:prstGeom prst="rect">
            <a:avLst/>
          </a:prstGeom>
        </p:spPr>
      </p:pic>
      <p:sp>
        <p:nvSpPr>
          <p:cNvPr id="13" name="文本框 12"/>
          <p:cNvSpPr txBox="1"/>
          <p:nvPr/>
        </p:nvSpPr>
        <p:spPr>
          <a:xfrm>
            <a:off x="3650615" y="1348740"/>
            <a:ext cx="7802136" cy="646331"/>
          </a:xfrm>
          <a:prstGeom prst="rect">
            <a:avLst/>
          </a:prstGeom>
          <a:noFill/>
        </p:spPr>
        <p:txBody>
          <a:bodyPr wrap="none" rtlCol="0">
            <a:spAutoFit/>
          </a:bodyPr>
          <a:lstStyle/>
          <a:p>
            <a:r>
              <a:rPr lang="zh-CN" altLang="en-US" dirty="0"/>
              <a:t>可以点击各个菜单栏来查看学生数据，查看学生过程数据，流转学生数据，</a:t>
            </a:r>
            <a:br>
              <a:rPr lang="zh-CN" altLang="en-US" dirty="0"/>
            </a:br>
            <a:r>
              <a:rPr lang="zh-CN" altLang="en-US" dirty="0"/>
              <a:t>也可导出学生过程数据表等。</a:t>
            </a:r>
            <a:endParaRPr lang="zh-CN" altLang="en-US" dirty="0"/>
          </a:p>
        </p:txBody>
      </p:sp>
      <p:sp>
        <p:nvSpPr>
          <p:cNvPr id="14" name="文本框 13"/>
          <p:cNvSpPr txBox="1"/>
          <p:nvPr/>
        </p:nvSpPr>
        <p:spPr>
          <a:xfrm>
            <a:off x="3650615" y="3509645"/>
            <a:ext cx="5669280" cy="368300"/>
          </a:xfrm>
          <a:prstGeom prst="rect">
            <a:avLst/>
          </a:prstGeom>
          <a:noFill/>
        </p:spPr>
        <p:txBody>
          <a:bodyPr wrap="none" rtlCol="0">
            <a:spAutoFit/>
          </a:bodyPr>
          <a:lstStyle/>
          <a:p>
            <a:r>
              <a:rPr lang="zh-CN" altLang="en-US"/>
              <a:t>注：操作学生数据时请谨慎操作，以免耽搁学生进程。</a:t>
            </a:r>
            <a:endParaRPr lang="zh-CN" altLang="en-US"/>
          </a:p>
        </p:txBody>
      </p:sp>
      <p:sp>
        <p:nvSpPr>
          <p:cNvPr id="17" name="文本框 16"/>
          <p:cNvSpPr txBox="1"/>
          <p:nvPr/>
        </p:nvSpPr>
        <p:spPr>
          <a:xfrm>
            <a:off x="3650615" y="2567940"/>
            <a:ext cx="6878806" cy="369332"/>
          </a:xfrm>
          <a:prstGeom prst="rect">
            <a:avLst/>
          </a:prstGeom>
          <a:noFill/>
        </p:spPr>
        <p:txBody>
          <a:bodyPr wrap="none" rtlCol="0">
            <a:spAutoFit/>
          </a:bodyPr>
          <a:lstStyle/>
          <a:p>
            <a:r>
              <a:rPr lang="zh-CN" altLang="zh-CN" dirty="0">
                <a:ea typeface="宋体" panose="02010600030101010101" pitchFamily="2" charset="-122"/>
              </a:rPr>
              <a:t>各个菜单有导出按钮，可导出菜单页面数据，统计学生</a:t>
            </a:r>
            <a:r>
              <a:rPr lang="zh-CN" altLang="en-US" dirty="0">
                <a:ea typeface="宋体" panose="02010600030101010101" pitchFamily="2" charset="-122"/>
              </a:rPr>
              <a:t>的</a:t>
            </a:r>
            <a:r>
              <a:rPr lang="zh-CN" altLang="zh-CN" dirty="0">
                <a:ea typeface="宋体" panose="02010600030101010101" pitchFamily="2" charset="-122"/>
              </a:rPr>
              <a:t>完成情况</a:t>
            </a:r>
            <a:endParaRPr lang="zh-CN" altLang="zh-CN" dirty="0">
              <a:ea typeface="宋体" panose="02010600030101010101" pitchFamily="2" charset="-122"/>
            </a:endParaRPr>
          </a:p>
        </p:txBody>
      </p:sp>
      <p:pic>
        <p:nvPicPr>
          <p:cNvPr id="7" name="图片 6"/>
          <p:cNvPicPr>
            <a:picLocks noChangeAspect="1"/>
          </p:cNvPicPr>
          <p:nvPr/>
        </p:nvPicPr>
        <p:blipFill>
          <a:blip r:embed="rId2"/>
          <a:stretch>
            <a:fillRect/>
          </a:stretch>
        </p:blipFill>
        <p:spPr>
          <a:xfrm>
            <a:off x="323378" y="1023937"/>
            <a:ext cx="2085975" cy="48101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1"/>
          <p:cNvSpPr txBox="1">
            <a:spLocks noChangeArrowheads="1"/>
          </p:cNvSpPr>
          <p:nvPr/>
        </p:nvSpPr>
        <p:spPr bwMode="auto">
          <a:xfrm>
            <a:off x="6768648" y="52567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pic>
        <p:nvPicPr>
          <p:cNvPr id="4" name="图片 3"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3980" y="-103505"/>
            <a:ext cx="3426460" cy="533400"/>
          </a:xfrm>
          <a:prstGeom prst="rect">
            <a:avLst/>
          </a:prstGeom>
        </p:spPr>
      </p:pic>
      <p:sp>
        <p:nvSpPr>
          <p:cNvPr id="7" name="文本框 6"/>
          <p:cNvSpPr txBox="1"/>
          <p:nvPr/>
        </p:nvSpPr>
        <p:spPr>
          <a:xfrm>
            <a:off x="5730240" y="2577465"/>
            <a:ext cx="1402080" cy="829945"/>
          </a:xfrm>
          <a:prstGeom prst="rect">
            <a:avLst/>
          </a:prstGeom>
          <a:noFill/>
        </p:spPr>
        <p:txBody>
          <a:bodyPr wrap="none" rtlCol="0">
            <a:spAutoFit/>
          </a:bodyPr>
          <a:lstStyle/>
          <a:p>
            <a:r>
              <a:rPr lang="zh-CN" altLang="en-US" sz="4800">
                <a:latin typeface="汉仪青云简" panose="00020600040101010101" charset="-122"/>
                <a:ea typeface="汉仪青云简" panose="00020600040101010101" charset="-122"/>
              </a:rPr>
              <a:t>感谢</a:t>
            </a:r>
            <a:endParaRPr lang="zh-CN" altLang="en-US" sz="4800">
              <a:latin typeface="汉仪青云简" panose="00020600040101010101" charset="-122"/>
              <a:ea typeface="汉仪青云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1461" y="435832"/>
            <a:ext cx="1107996" cy="646331"/>
          </a:xfrm>
          <a:prstGeom prst="rect">
            <a:avLst/>
          </a:prstGeom>
          <a:noFill/>
        </p:spPr>
        <p:txBody>
          <a:bodyPr wrap="none" rtlCol="0">
            <a:spAutoFit/>
          </a:bodyPr>
          <a:lstStyle/>
          <a:p>
            <a:r>
              <a:rPr kumimoji="1"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目录</a:t>
            </a:r>
            <a:endParaRPr kumimoji="1"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线连接符 6"/>
          <p:cNvCxnSpPr/>
          <p:nvPr/>
        </p:nvCxnSpPr>
        <p:spPr>
          <a:xfrm flipV="1">
            <a:off x="1200148" y="678719"/>
            <a:ext cx="585787" cy="5857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76942" y="895174"/>
            <a:ext cx="1438214" cy="400110"/>
          </a:xfrm>
          <a:prstGeom prst="rect">
            <a:avLst/>
          </a:prstGeom>
          <a:noFill/>
        </p:spPr>
        <p:txBody>
          <a:bodyPr wrap="none" rtlCol="0">
            <a:spAutoFit/>
          </a:bodyPr>
          <a:lstStyle/>
          <a:p>
            <a:r>
              <a:rPr kumimoji="1" lang="en-US" altLang="zh-CN" sz="2000" dirty="0"/>
              <a:t>CONTENTS</a:t>
            </a:r>
            <a:endParaRPr kumimoji="1" lang="zh-CN" altLang="en-US" sz="2000" dirty="0"/>
          </a:p>
        </p:txBody>
      </p:sp>
      <p:sp>
        <p:nvSpPr>
          <p:cNvPr id="10" name="矩形 9"/>
          <p:cNvSpPr/>
          <p:nvPr/>
        </p:nvSpPr>
        <p:spPr>
          <a:xfrm>
            <a:off x="1778692" y="2760476"/>
            <a:ext cx="728663" cy="185738"/>
          </a:xfrm>
          <a:prstGeom prst="rect">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p:cNvSpPr txBox="1"/>
          <p:nvPr/>
        </p:nvSpPr>
        <p:spPr>
          <a:xfrm>
            <a:off x="2662170" y="2557538"/>
            <a:ext cx="1757680" cy="521970"/>
          </a:xfrm>
          <a:prstGeom prst="rect">
            <a:avLst/>
          </a:prstGeom>
          <a:noFill/>
        </p:spPr>
        <p:txBody>
          <a:bodyPr wrap="none" rtlCol="0">
            <a:spAutoFit/>
          </a:bodyPr>
          <a:lstStyle/>
          <a:p>
            <a:r>
              <a:rPr kumimoji="1" lang="zh-CN" altLang="en-US" sz="2800" spc="300" dirty="0">
                <a:latin typeface="微软雅黑" panose="020B0503020204020204" pitchFamily="34" charset="-122"/>
                <a:ea typeface="微软雅黑" panose="020B0503020204020204" pitchFamily="34" charset="-122"/>
                <a:cs typeface="微软雅黑" panose="020B0503020204020204" pitchFamily="34" charset="-122"/>
              </a:rPr>
              <a:t>登录指南</a:t>
            </a:r>
            <a:endParaRPr kumimoji="1" lang="zh-CN" altLang="en-US" sz="2800"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1778692" y="3844685"/>
            <a:ext cx="728663" cy="185738"/>
          </a:xfrm>
          <a:prstGeom prst="rect">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p:cNvSpPr txBox="1"/>
          <p:nvPr/>
        </p:nvSpPr>
        <p:spPr>
          <a:xfrm>
            <a:off x="2662170" y="3641483"/>
            <a:ext cx="1757680" cy="521970"/>
          </a:xfrm>
          <a:prstGeom prst="rect">
            <a:avLst/>
          </a:prstGeom>
          <a:noFill/>
        </p:spPr>
        <p:txBody>
          <a:bodyPr wrap="none" rtlCol="0">
            <a:spAutoFit/>
          </a:bodyPr>
          <a:lstStyle/>
          <a:p>
            <a:r>
              <a:rPr kumimoji="1" lang="zh-CN" altLang="en-US" sz="2800" spc="300" dirty="0">
                <a:latin typeface="微软雅黑" panose="020B0503020204020204" pitchFamily="34" charset="-122"/>
                <a:ea typeface="微软雅黑" panose="020B0503020204020204" pitchFamily="34" charset="-122"/>
                <a:cs typeface="微软雅黑" panose="020B0503020204020204" pitchFamily="34" charset="-122"/>
              </a:rPr>
              <a:t>操作指南</a:t>
            </a:r>
            <a:endParaRPr kumimoji="1" lang="zh-CN" altLang="en-US" sz="2800" spc="3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6" name="图片 35"/>
          <p:cNvPicPr>
            <a:picLocks noChangeAspect="1"/>
          </p:cNvPicPr>
          <p:nvPr/>
        </p:nvPicPr>
        <p:blipFill rotWithShape="1">
          <a:blip r:embed="rId1">
            <a:extLst>
              <a:ext uri="{28A0092B-C50C-407E-A947-70E740481C1C}">
                <a14:useLocalDpi xmlns:a14="http://schemas.microsoft.com/office/drawing/2010/main" val="0"/>
              </a:ext>
            </a:extLst>
          </a:blip>
          <a:srcRect r="50109"/>
          <a:stretch>
            <a:fillRect/>
          </a:stretch>
        </p:blipFill>
        <p:spPr>
          <a:xfrm flipH="1">
            <a:off x="8103052" y="1961063"/>
            <a:ext cx="5212913" cy="4897754"/>
          </a:xfrm>
          <a:prstGeom prst="rect">
            <a:avLst/>
          </a:prstGeom>
        </p:spPr>
      </p:pic>
      <p:pic>
        <p:nvPicPr>
          <p:cNvPr id="4" name="图片 3" descr="维普"/>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00011" y="-195588"/>
            <a:ext cx="3426460" cy="5334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10">
        <p15:prstTrans prst="prestig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2952328"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登录指南</a:t>
            </a:r>
            <a:endParaRPr lang="zh-CN" altLang="en-US" sz="3200" b="1" dirty="0">
              <a:solidFill>
                <a:srgbClr val="1B466D"/>
              </a:solidFill>
              <a:latin typeface="微软雅黑" panose="020B0503020204020204" pitchFamily="34" charset="-122"/>
              <a:ea typeface="微软雅黑" panose="020B0503020204020204" pitchFamily="34" charset="-122"/>
            </a:endParaRPr>
          </a:p>
        </p:txBody>
      </p:sp>
      <p:pic>
        <p:nvPicPr>
          <p:cNvPr id="6" name="图片 5"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sp>
        <p:nvSpPr>
          <p:cNvPr id="7" name="文本框 6"/>
          <p:cNvSpPr txBox="1"/>
          <p:nvPr/>
        </p:nvSpPr>
        <p:spPr>
          <a:xfrm>
            <a:off x="1835785" y="1705610"/>
            <a:ext cx="8401050" cy="3086551"/>
          </a:xfrm>
          <a:prstGeom prst="rect">
            <a:avLst/>
          </a:prstGeom>
          <a:noFill/>
        </p:spPr>
        <p:txBody>
          <a:bodyPr wrap="square" rtlCol="0" anchor="t">
            <a:spAutoFit/>
          </a:bodyPr>
          <a:lstStyle/>
          <a:p>
            <a:pPr marR="0" algn="ctr" defTabSz="914400" hangingPunct="0">
              <a:buClrTx/>
              <a:buSzTx/>
              <a:buFont typeface="Arial" panose="020B0604020202090204" pitchFamily="34" charset="0"/>
              <a:buNone/>
              <a:defRPr/>
            </a:pPr>
            <a:r>
              <a:rPr lang="en-US" altLang="zh-CN" noProof="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PC</a:t>
            </a:r>
            <a:r>
              <a:rPr lang="zh-CN" altLang="en-US" noProof="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电脑端登录</a:t>
            </a:r>
            <a:endParaRPr kumimoji="0" lang="zh-CN" altLang="en-US" kern="1200" cap="none" spc="0" normalizeH="0" baseline="0" noProof="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90204" pitchFamily="34" charset="0"/>
              <a:buNone/>
              <a:defRPr/>
            </a:pPr>
            <a:endParaRPr kumimoji="0" lang="zh-CN" altLang="en-US" kern="1200" cap="none" spc="0" normalizeH="0" baseline="0" noProof="0" dirty="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200000"/>
              </a:lnSpc>
              <a:spcBef>
                <a:spcPts val="600"/>
              </a:spcBef>
              <a:buClrTx/>
              <a:buSzTx/>
              <a:buFont typeface="Arial" panose="020B0604020202090204" pitchFamily="34" charset="0"/>
              <a:buAutoNum type="arabicPeriod"/>
              <a:defRPr/>
            </a:pPr>
            <a:r>
              <a:rPr lang="zh-CN" altLang="en-US"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lang="en-US" altLang="zh-CN" u="sng"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hlinkClick r:id="rId2"/>
              </a:rPr>
              <a:t>http://vpcs.cqvip.com/organ/lib/jyxyjnu/</a:t>
            </a:r>
            <a:endParaRPr lang="en-US" altLang="zh-CN" u="sng"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200000"/>
              </a:lnSpc>
              <a:spcBef>
                <a:spcPts val="600"/>
              </a:spcBef>
              <a:buClrTx/>
              <a:buSzTx/>
              <a:buFont typeface="Arial" panose="020B0604020202090204" pitchFamily="34" charset="0"/>
              <a:buAutoNum type="arabicPeriod"/>
              <a:defRPr/>
            </a:pPr>
            <a:r>
              <a:rPr lang="zh-CN" altLang="en-US" noProof="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a:t>
            </a:r>
            <a:r>
              <a:rPr lang="zh-CN" altLang="en-US" noProof="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成教登录入口</a:t>
            </a:r>
            <a:endParaRPr lang="en-US" altLang="zh-CN" u="sng"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200000"/>
              </a:lnSpc>
              <a:spcBef>
                <a:spcPts val="600"/>
              </a:spcBef>
              <a:buClrTx/>
              <a:buSzTx/>
              <a:buFont typeface="Arial" panose="020B0604020202090204" pitchFamily="34" charset="0"/>
              <a:buAutoNum type="arabicPeriod"/>
              <a:defRPr/>
            </a:pPr>
            <a:r>
              <a:rPr lang="zh-CN" altLang="en-US"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a:t>
            </a:r>
            <a:endParaRPr lang="en-US" altLang="zh-CN"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200000"/>
              </a:lnSpc>
              <a:spcBef>
                <a:spcPts val="600"/>
              </a:spcBef>
              <a:buClrTx/>
              <a:buSzTx/>
              <a:buFont typeface="Arial" panose="020B0604020202090204" pitchFamily="34" charset="0"/>
              <a:buAutoNum type="arabicPeriod"/>
              <a:defRPr/>
            </a:pPr>
            <a:r>
              <a:rPr lang="zh-CN" altLang="en-US"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点击登录</a:t>
            </a:r>
            <a:endParaRPr kumimoji="0" lang="zh-CN" altLang="en-US" b="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2952328"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登录指南</a:t>
            </a:r>
            <a:endParaRPr lang="zh-CN" altLang="en-US" sz="3200" b="1" dirty="0">
              <a:solidFill>
                <a:srgbClr val="1B466D"/>
              </a:solidFill>
              <a:latin typeface="微软雅黑" panose="020B0503020204020204" pitchFamily="34" charset="-122"/>
              <a:ea typeface="微软雅黑" panose="020B0503020204020204" pitchFamily="34" charset="-122"/>
            </a:endParaRPr>
          </a:p>
        </p:txBody>
      </p:sp>
      <p:pic>
        <p:nvPicPr>
          <p:cNvPr id="6" name="图片 5"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pic>
        <p:nvPicPr>
          <p:cNvPr id="7" name="图片 6"/>
          <p:cNvPicPr>
            <a:picLocks noChangeAspect="1"/>
          </p:cNvPicPr>
          <p:nvPr/>
        </p:nvPicPr>
        <p:blipFill>
          <a:blip r:embed="rId2"/>
          <a:stretch>
            <a:fillRect/>
          </a:stretch>
        </p:blipFill>
        <p:spPr>
          <a:xfrm>
            <a:off x="323378" y="1192954"/>
            <a:ext cx="11140580" cy="52975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2952328"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登录指南</a:t>
            </a:r>
            <a:endParaRPr lang="zh-CN" altLang="en-US" sz="3200" b="1" dirty="0">
              <a:solidFill>
                <a:srgbClr val="1B466D"/>
              </a:solidFill>
              <a:latin typeface="微软雅黑" panose="020B0503020204020204" pitchFamily="34" charset="-122"/>
              <a:ea typeface="微软雅黑" panose="020B0503020204020204" pitchFamily="34" charset="-122"/>
            </a:endParaRPr>
          </a:p>
        </p:txBody>
      </p:sp>
      <p:pic>
        <p:nvPicPr>
          <p:cNvPr id="8" name="图片 7"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pic>
        <p:nvPicPr>
          <p:cNvPr id="6" name="图片 5"/>
          <p:cNvPicPr>
            <a:picLocks noChangeAspect="1"/>
          </p:cNvPicPr>
          <p:nvPr/>
        </p:nvPicPr>
        <p:blipFill>
          <a:blip r:embed="rId2"/>
          <a:stretch>
            <a:fillRect/>
          </a:stretch>
        </p:blipFill>
        <p:spPr>
          <a:xfrm>
            <a:off x="471752" y="989988"/>
            <a:ext cx="10554892" cy="532692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2952328"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登录指南</a:t>
            </a:r>
            <a:endParaRPr lang="zh-CN" altLang="en-US" sz="3200" b="1" dirty="0">
              <a:solidFill>
                <a:srgbClr val="1B466D"/>
              </a:solidFill>
              <a:latin typeface="微软雅黑" panose="020B0503020204020204" pitchFamily="34" charset="-122"/>
              <a:ea typeface="微软雅黑" panose="020B0503020204020204" pitchFamily="34" charset="-122"/>
            </a:endParaRPr>
          </a:p>
        </p:txBody>
      </p:sp>
      <p:pic>
        <p:nvPicPr>
          <p:cNvPr id="8" name="图片 7"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sp>
        <p:nvSpPr>
          <p:cNvPr id="6" name="文本框 5"/>
          <p:cNvSpPr txBox="1"/>
          <p:nvPr/>
        </p:nvSpPr>
        <p:spPr>
          <a:xfrm>
            <a:off x="698748" y="751924"/>
            <a:ext cx="7109639" cy="369332"/>
          </a:xfrm>
          <a:prstGeom prst="rect">
            <a:avLst/>
          </a:prstGeom>
          <a:noFill/>
        </p:spPr>
        <p:txBody>
          <a:bodyPr wrap="none" rtlCol="0">
            <a:spAutoFit/>
          </a:bodyPr>
          <a:lstStyle/>
          <a:p>
            <a:r>
              <a:rPr lang="zh-CN" altLang="en-US" dirty="0"/>
              <a:t>拥有多个角色的教师需要选择指导教师后方可进入指导教师操作界面</a:t>
            </a:r>
            <a:endParaRPr lang="zh-CN" altLang="en-US" dirty="0">
              <a:ea typeface="宋体" panose="02010600030101010101" pitchFamily="2" charset="-122"/>
            </a:endParaRPr>
          </a:p>
        </p:txBody>
      </p:sp>
      <p:pic>
        <p:nvPicPr>
          <p:cNvPr id="10" name="图片 9"/>
          <p:cNvPicPr>
            <a:picLocks noChangeAspect="1"/>
          </p:cNvPicPr>
          <p:nvPr/>
        </p:nvPicPr>
        <p:blipFill>
          <a:blip r:embed="rId2"/>
          <a:stretch>
            <a:fillRect/>
          </a:stretch>
        </p:blipFill>
        <p:spPr>
          <a:xfrm>
            <a:off x="697865" y="1406772"/>
            <a:ext cx="8681027" cy="41714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2952328"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安全中心</a:t>
            </a:r>
            <a:endParaRPr lang="zh-CN" altLang="en-US" sz="3200" b="1" dirty="0">
              <a:solidFill>
                <a:srgbClr val="1B466D"/>
              </a:solidFill>
              <a:latin typeface="微软雅黑" panose="020B0503020204020204" pitchFamily="34" charset="-122"/>
              <a:ea typeface="微软雅黑" panose="020B0503020204020204" pitchFamily="34" charset="-122"/>
            </a:endParaRPr>
          </a:p>
        </p:txBody>
      </p:sp>
      <p:pic>
        <p:nvPicPr>
          <p:cNvPr id="8" name="图片 7"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pic>
        <p:nvPicPr>
          <p:cNvPr id="5" name="图片 4"/>
          <p:cNvPicPr>
            <a:picLocks noChangeAspect="1"/>
          </p:cNvPicPr>
          <p:nvPr/>
        </p:nvPicPr>
        <p:blipFill>
          <a:blip r:embed="rId2"/>
          <a:stretch>
            <a:fillRect/>
          </a:stretch>
        </p:blipFill>
        <p:spPr>
          <a:xfrm>
            <a:off x="471752" y="1182205"/>
            <a:ext cx="11411824" cy="5533546"/>
          </a:xfrm>
          <a:prstGeom prst="rect">
            <a:avLst/>
          </a:prstGeom>
        </p:spPr>
      </p:pic>
      <p:sp>
        <p:nvSpPr>
          <p:cNvPr id="6" name="文本框 5"/>
          <p:cNvSpPr txBox="1"/>
          <p:nvPr/>
        </p:nvSpPr>
        <p:spPr>
          <a:xfrm>
            <a:off x="471752" y="780738"/>
            <a:ext cx="6417141" cy="369332"/>
          </a:xfrm>
          <a:prstGeom prst="rect">
            <a:avLst/>
          </a:prstGeom>
          <a:noFill/>
        </p:spPr>
        <p:txBody>
          <a:bodyPr wrap="none" rtlCol="0">
            <a:spAutoFit/>
          </a:bodyPr>
          <a:lstStyle/>
          <a:p>
            <a:r>
              <a:rPr lang="zh-CN" altLang="en-US" dirty="0">
                <a:ea typeface="宋体" panose="02010600030101010101" pitchFamily="2" charset="-122"/>
              </a:rPr>
              <a:t>具体填写的个人信息内容以系统为准，本次只是讲解操作说明</a:t>
            </a:r>
            <a:endParaRPr lang="zh-CN" altLang="en-US"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4648504"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操作指南</a:t>
            </a:r>
            <a:endParaRPr lang="zh-CN" altLang="en-US" sz="3200" b="1" dirty="0">
              <a:solidFill>
                <a:srgbClr val="1B466D"/>
              </a:solidFill>
              <a:latin typeface="微软雅黑" panose="020B0503020204020204" pitchFamily="34" charset="-122"/>
              <a:ea typeface="微软雅黑" panose="020B0503020204020204" pitchFamily="34" charset="-122"/>
            </a:endParaRPr>
          </a:p>
        </p:txBody>
      </p:sp>
      <p:pic>
        <p:nvPicPr>
          <p:cNvPr id="8" name="图片 7"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sp>
        <p:nvSpPr>
          <p:cNvPr id="7" name="文本框 6"/>
          <p:cNvSpPr txBox="1"/>
          <p:nvPr/>
        </p:nvSpPr>
        <p:spPr>
          <a:xfrm>
            <a:off x="2283397" y="1482090"/>
            <a:ext cx="1460656" cy="369332"/>
          </a:xfrm>
          <a:prstGeom prst="rect">
            <a:avLst/>
          </a:prstGeom>
          <a:noFill/>
        </p:spPr>
        <p:txBody>
          <a:bodyPr wrap="none" rtlCol="0">
            <a:spAutoFit/>
          </a:bodyPr>
          <a:lstStyle/>
          <a:p>
            <a:r>
              <a:rPr lang="en-US" altLang="zh-CN" dirty="0"/>
              <a:t>1</a:t>
            </a:r>
            <a:r>
              <a:rPr lang="zh-CN" altLang="en-US" dirty="0">
                <a:ea typeface="宋体" panose="02010600030101010101" pitchFamily="2" charset="-122"/>
              </a:rPr>
              <a:t>、审核课题</a:t>
            </a:r>
            <a:endParaRPr lang="zh-CN" altLang="en-US" dirty="0">
              <a:ea typeface="宋体" panose="02010600030101010101" pitchFamily="2" charset="-122"/>
            </a:endParaRPr>
          </a:p>
        </p:txBody>
      </p:sp>
      <p:sp>
        <p:nvSpPr>
          <p:cNvPr id="10" name="文本框 9"/>
          <p:cNvSpPr txBox="1"/>
          <p:nvPr/>
        </p:nvSpPr>
        <p:spPr>
          <a:xfrm>
            <a:off x="2283397" y="3346450"/>
            <a:ext cx="1922321" cy="369332"/>
          </a:xfrm>
          <a:prstGeom prst="rect">
            <a:avLst/>
          </a:prstGeom>
          <a:noFill/>
        </p:spPr>
        <p:txBody>
          <a:bodyPr wrap="none" rtlCol="0">
            <a:spAutoFit/>
          </a:bodyPr>
          <a:lstStyle/>
          <a:p>
            <a:r>
              <a:rPr lang="en-US" altLang="zh-CN" dirty="0">
                <a:ea typeface="宋体" panose="02010600030101010101" pitchFamily="2" charset="-122"/>
              </a:rPr>
              <a:t>3</a:t>
            </a:r>
            <a:r>
              <a:rPr lang="zh-CN" altLang="en-US" dirty="0">
                <a:ea typeface="宋体" panose="02010600030101010101" pitchFamily="2" charset="-122"/>
              </a:rPr>
              <a:t>、审核论文初稿</a:t>
            </a:r>
            <a:endParaRPr lang="zh-CN" altLang="en-US" dirty="0">
              <a:ea typeface="宋体" panose="02010600030101010101" pitchFamily="2" charset="-122"/>
            </a:endParaRPr>
          </a:p>
        </p:txBody>
      </p:sp>
      <p:sp>
        <p:nvSpPr>
          <p:cNvPr id="11" name="文本框 10"/>
          <p:cNvSpPr txBox="1"/>
          <p:nvPr/>
        </p:nvSpPr>
        <p:spPr>
          <a:xfrm>
            <a:off x="2283397" y="4236720"/>
            <a:ext cx="1922321" cy="369332"/>
          </a:xfrm>
          <a:prstGeom prst="rect">
            <a:avLst/>
          </a:prstGeom>
          <a:noFill/>
        </p:spPr>
        <p:txBody>
          <a:bodyPr wrap="none" rtlCol="0">
            <a:spAutoFit/>
          </a:bodyPr>
          <a:lstStyle/>
          <a:p>
            <a:r>
              <a:rPr lang="en-US" altLang="zh-CN" dirty="0">
                <a:ea typeface="宋体" panose="02010600030101010101" pitchFamily="2" charset="-122"/>
              </a:rPr>
              <a:t>4</a:t>
            </a:r>
            <a:r>
              <a:rPr lang="zh-CN" altLang="en-US" dirty="0">
                <a:ea typeface="宋体" panose="02010600030101010101" pitchFamily="2" charset="-122"/>
              </a:rPr>
              <a:t>、审核论文定稿</a:t>
            </a:r>
            <a:endParaRPr lang="zh-CN" altLang="en-US" dirty="0">
              <a:ea typeface="宋体" panose="02010600030101010101" pitchFamily="2" charset="-122"/>
            </a:endParaRPr>
          </a:p>
        </p:txBody>
      </p:sp>
      <p:sp>
        <p:nvSpPr>
          <p:cNvPr id="14" name="文本框 13"/>
          <p:cNvSpPr txBox="1"/>
          <p:nvPr/>
        </p:nvSpPr>
        <p:spPr>
          <a:xfrm>
            <a:off x="2303873" y="5125085"/>
            <a:ext cx="1460656" cy="369332"/>
          </a:xfrm>
          <a:prstGeom prst="rect">
            <a:avLst/>
          </a:prstGeom>
          <a:noFill/>
        </p:spPr>
        <p:txBody>
          <a:bodyPr wrap="none" rtlCol="0">
            <a:spAutoFit/>
          </a:bodyPr>
          <a:lstStyle/>
          <a:p>
            <a:r>
              <a:rPr lang="en-US" altLang="zh-CN" dirty="0">
                <a:ea typeface="宋体" panose="02010600030101010101" pitchFamily="2" charset="-122"/>
              </a:rPr>
              <a:t>5</a:t>
            </a:r>
            <a:r>
              <a:rPr lang="zh-CN" altLang="en-US" dirty="0">
                <a:ea typeface="宋体" panose="02010600030101010101" pitchFamily="2" charset="-122"/>
              </a:rPr>
              <a:t>、定稿评分</a:t>
            </a:r>
            <a:endParaRPr lang="zh-CN" altLang="en-US" dirty="0">
              <a:ea typeface="宋体" panose="02010600030101010101" pitchFamily="2" charset="-122"/>
            </a:endParaRPr>
          </a:p>
        </p:txBody>
      </p:sp>
      <p:sp>
        <p:nvSpPr>
          <p:cNvPr id="12" name="文本框 11"/>
          <p:cNvSpPr txBox="1"/>
          <p:nvPr/>
        </p:nvSpPr>
        <p:spPr>
          <a:xfrm>
            <a:off x="2303873" y="2414270"/>
            <a:ext cx="1922321" cy="369332"/>
          </a:xfrm>
          <a:prstGeom prst="rect">
            <a:avLst/>
          </a:prstGeom>
          <a:noFill/>
        </p:spPr>
        <p:txBody>
          <a:bodyPr wrap="none" rtlCol="0">
            <a:spAutoFit/>
          </a:bodyPr>
          <a:lstStyle/>
          <a:p>
            <a:r>
              <a:rPr lang="en-US" altLang="zh-CN" dirty="0">
                <a:ea typeface="宋体" panose="02010600030101010101" pitchFamily="2" charset="-122"/>
              </a:rPr>
              <a:t>2</a:t>
            </a:r>
            <a:r>
              <a:rPr lang="zh-CN" altLang="en-US" dirty="0">
                <a:ea typeface="宋体" panose="02010600030101010101" pitchFamily="2" charset="-122"/>
              </a:rPr>
              <a:t>、提交个人信息</a:t>
            </a:r>
            <a:endParaRPr lang="zh-CN" altLang="en-US" dirty="0">
              <a:ea typeface="宋体" panose="02010600030101010101" pitchFamily="2" charset="-122"/>
            </a:endParaRPr>
          </a:p>
        </p:txBody>
      </p:sp>
      <p:sp>
        <p:nvSpPr>
          <p:cNvPr id="13" name="文本框 12"/>
          <p:cNvSpPr txBox="1"/>
          <p:nvPr/>
        </p:nvSpPr>
        <p:spPr>
          <a:xfrm>
            <a:off x="7513437" y="1482090"/>
            <a:ext cx="2845651" cy="369332"/>
          </a:xfrm>
          <a:prstGeom prst="rect">
            <a:avLst/>
          </a:prstGeom>
          <a:noFill/>
        </p:spPr>
        <p:txBody>
          <a:bodyPr wrap="none" rtlCol="0">
            <a:spAutoFit/>
          </a:bodyPr>
          <a:lstStyle/>
          <a:p>
            <a:r>
              <a:rPr lang="en-US" altLang="zh-CN" dirty="0">
                <a:ea typeface="宋体" panose="02010600030101010101" pitchFamily="2" charset="-122"/>
              </a:rPr>
              <a:t>6</a:t>
            </a:r>
            <a:r>
              <a:rPr lang="zh-CN" altLang="en-US" dirty="0">
                <a:ea typeface="宋体" panose="02010600030101010101" pitchFamily="2" charset="-122"/>
              </a:rPr>
              <a:t>、课题名称修改（审核）</a:t>
            </a:r>
            <a:endParaRPr lang="zh-CN" altLang="en-US"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378" y="159027"/>
            <a:ext cx="148374" cy="616226"/>
          </a:xfrm>
          <a:prstGeom prst="roundRect">
            <a:avLst>
              <a:gd name="adj" fmla="val 0"/>
            </a:avLst>
          </a:prstGeom>
          <a:solidFill>
            <a:srgbClr val="1B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12"/>
          <p:cNvSpPr txBox="1"/>
          <p:nvPr/>
        </p:nvSpPr>
        <p:spPr>
          <a:xfrm>
            <a:off x="698748" y="150722"/>
            <a:ext cx="4648504" cy="583565"/>
          </a:xfrm>
          <a:prstGeom prst="rect">
            <a:avLst/>
          </a:prstGeom>
          <a:noFill/>
        </p:spPr>
        <p:txBody>
          <a:bodyPr wrap="square" lIns="0" rtlCol="0">
            <a:spAutoFit/>
          </a:bodyPr>
          <a:lstStyle/>
          <a:p>
            <a:r>
              <a:rPr lang="zh-CN" altLang="en-US" sz="3200" b="1" dirty="0">
                <a:solidFill>
                  <a:srgbClr val="1B466D"/>
                </a:solidFill>
                <a:latin typeface="微软雅黑" panose="020B0503020204020204" pitchFamily="34" charset="-122"/>
                <a:ea typeface="微软雅黑" panose="020B0503020204020204" pitchFamily="34" charset="-122"/>
              </a:rPr>
              <a:t>操作指南</a:t>
            </a:r>
            <a:endParaRPr lang="zh-CN" altLang="en-US" sz="3200" b="1" dirty="0">
              <a:solidFill>
                <a:srgbClr val="1B466D"/>
              </a:solidFill>
              <a:latin typeface="微软雅黑" panose="020B0503020204020204" pitchFamily="34" charset="-122"/>
              <a:ea typeface="微软雅黑" panose="020B0503020204020204" pitchFamily="34" charset="-122"/>
            </a:endParaRPr>
          </a:p>
        </p:txBody>
      </p:sp>
      <p:pic>
        <p:nvPicPr>
          <p:cNvPr id="8" name="图片 7" descr="维普"/>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65540" y="-103505"/>
            <a:ext cx="3426460" cy="533400"/>
          </a:xfrm>
          <a:prstGeom prst="rect">
            <a:avLst/>
          </a:prstGeom>
        </p:spPr>
      </p:pic>
      <p:sp>
        <p:nvSpPr>
          <p:cNvPr id="5" name="文本框 4"/>
          <p:cNvSpPr txBox="1"/>
          <p:nvPr/>
        </p:nvSpPr>
        <p:spPr>
          <a:xfrm>
            <a:off x="5188101" y="1064120"/>
            <a:ext cx="1097280" cy="368300"/>
          </a:xfrm>
          <a:prstGeom prst="rect">
            <a:avLst/>
          </a:prstGeom>
          <a:noFill/>
        </p:spPr>
        <p:txBody>
          <a:bodyPr wrap="none" rtlCol="0">
            <a:spAutoFit/>
          </a:bodyPr>
          <a:lstStyle/>
          <a:p>
            <a:r>
              <a:rPr lang="zh-CN" altLang="en-US" dirty="0"/>
              <a:t>流程介绍</a:t>
            </a:r>
            <a:endParaRPr lang="zh-CN" altLang="en-US" dirty="0"/>
          </a:p>
        </p:txBody>
      </p:sp>
      <p:pic>
        <p:nvPicPr>
          <p:cNvPr id="6" name="图片 5"/>
          <p:cNvPicPr>
            <a:picLocks noChangeAspect="1"/>
          </p:cNvPicPr>
          <p:nvPr/>
        </p:nvPicPr>
        <p:blipFill>
          <a:blip r:embed="rId2">
            <a:clrChange>
              <a:clrFrom>
                <a:srgbClr val="FFFFFF"/>
              </a:clrFrom>
              <a:clrTo>
                <a:srgbClr val="FFFFFF">
                  <a:alpha val="0"/>
                </a:srgbClr>
              </a:clrTo>
            </a:clrChange>
          </a:blip>
          <a:stretch>
            <a:fillRect/>
          </a:stretch>
        </p:blipFill>
        <p:spPr>
          <a:xfrm>
            <a:off x="1257300" y="1762253"/>
            <a:ext cx="9677400" cy="4362450"/>
          </a:xfrm>
          <a:prstGeom prst="rect">
            <a:avLst/>
          </a:prstGeom>
        </p:spPr>
      </p:pic>
      <p:sp>
        <p:nvSpPr>
          <p:cNvPr id="9" name="文本框 8"/>
          <p:cNvSpPr txBox="1"/>
          <p:nvPr/>
        </p:nvSpPr>
        <p:spPr>
          <a:xfrm>
            <a:off x="1453757" y="6204054"/>
            <a:ext cx="5032147" cy="369332"/>
          </a:xfrm>
          <a:prstGeom prst="rect">
            <a:avLst/>
          </a:prstGeom>
          <a:noFill/>
        </p:spPr>
        <p:txBody>
          <a:bodyPr wrap="none" rtlCol="0">
            <a:spAutoFit/>
          </a:bodyPr>
          <a:lstStyle/>
          <a:p>
            <a:r>
              <a:rPr lang="zh-CN" altLang="en-US" dirty="0">
                <a:solidFill>
                  <a:srgbClr val="FF0000"/>
                </a:solidFill>
                <a:ea typeface="宋体" panose="02010600030101010101" pitchFamily="2" charset="-122"/>
              </a:rPr>
              <a:t>个人信息流程可在任何时候进行，只可填写一次</a:t>
            </a:r>
            <a:endParaRPr lang="zh-CN" altLang="en-US" dirty="0">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Words>
  <Application>WPS 表格</Application>
  <PresentationFormat>宽屏</PresentationFormat>
  <Paragraphs>89</Paragraphs>
  <Slides>18</Slides>
  <Notes>18</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18</vt:i4>
      </vt:variant>
    </vt:vector>
  </HeadingPairs>
  <TitlesOfParts>
    <vt:vector size="37" baseType="lpstr">
      <vt:lpstr>Arial</vt:lpstr>
      <vt:lpstr>方正书宋_GBK</vt:lpstr>
      <vt:lpstr>Wingdings</vt:lpstr>
      <vt:lpstr>Arial</vt:lpstr>
      <vt:lpstr>微软雅黑</vt:lpstr>
      <vt:lpstr>汉仪旗黑</vt:lpstr>
      <vt:lpstr>Calibri</vt:lpstr>
      <vt:lpstr>宋体</vt:lpstr>
      <vt:lpstr>Helvetica Neue</vt:lpstr>
      <vt:lpstr>汉仪书宋二KW</vt:lpstr>
      <vt:lpstr>汉仪青云简</vt:lpstr>
      <vt:lpstr>苹方-简</vt:lpstr>
      <vt:lpstr>DengXian</vt:lpstr>
      <vt:lpstr>汉仪中等线KW</vt:lpstr>
      <vt:lpstr>宋体</vt:lpstr>
      <vt:lpstr>Arial Unicode MS</vt:lpstr>
      <vt:lpstr>DengXian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插画风商务风塑造五种心态培训课程课件PPT模板</dc:title>
  <dc:creator>office365</dc:creator>
  <cp:lastModifiedBy>seven</cp:lastModifiedBy>
  <cp:revision>199</cp:revision>
  <dcterms:created xsi:type="dcterms:W3CDTF">2021-01-15T09:52:31Z</dcterms:created>
  <dcterms:modified xsi:type="dcterms:W3CDTF">2021-01-15T09:52:31Z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2052-3.0.0.4824</vt:lpwstr>
  </property>
</Properties>
</file>