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93" r:id="rId2"/>
    <p:sldId id="256" r:id="rId3"/>
    <p:sldId id="265" r:id="rId4"/>
    <p:sldId id="323" r:id="rId5"/>
    <p:sldId id="325" r:id="rId6"/>
    <p:sldId id="349" r:id="rId7"/>
    <p:sldId id="350" r:id="rId8"/>
    <p:sldId id="267" r:id="rId9"/>
    <p:sldId id="327" r:id="rId10"/>
    <p:sldId id="269" r:id="rId11"/>
    <p:sldId id="342" r:id="rId12"/>
    <p:sldId id="343" r:id="rId13"/>
    <p:sldId id="344" r:id="rId14"/>
    <p:sldId id="345" r:id="rId15"/>
    <p:sldId id="340" r:id="rId16"/>
    <p:sldId id="341" r:id="rId17"/>
  </p:sldIdLst>
  <p:sldSz cx="12192000" cy="6858000"/>
  <p:notesSz cx="6858000" cy="9144000"/>
  <p:embeddedFontLst>
    <p:embeddedFont>
      <p:font typeface="DengXian Light" panose="02010600030101010101" pitchFamily="2" charset="-122"/>
      <p:regular r:id="rId19"/>
    </p:embeddedFont>
    <p:embeddedFont>
      <p:font typeface="汉仪青云简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等线" panose="02010600030101010101" pitchFamily="2" charset="-122"/>
      <p:regular r:id="rId25"/>
      <p:bold r:id="rId26"/>
    </p:embeddedFont>
    <p:embeddedFont>
      <p:font typeface="等线" panose="02010600030101010101" pitchFamily="2" charset="-122"/>
      <p:regular r:id="rId25"/>
      <p:bold r:id="rId26"/>
    </p:embeddedFont>
    <p:embeddedFont>
      <p:font typeface="微软雅黑" panose="020B0503020204020204" pitchFamily="34" charset="-122"/>
      <p:regular r:id="rId27"/>
      <p:bold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B4B"/>
    <a:srgbClr val="1B466D"/>
    <a:srgbClr val="3D70AE"/>
    <a:srgbClr val="4B9A58"/>
    <a:srgbClr val="496D45"/>
    <a:srgbClr val="53B563"/>
    <a:srgbClr val="CB843F"/>
    <a:srgbClr val="3D3C3E"/>
    <a:srgbClr val="008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40"/>
  </p:normalViewPr>
  <p:slideViewPr>
    <p:cSldViewPr snapToGrid="0" snapToObjects="1" showGuides="1">
      <p:cViewPr varScale="1">
        <p:scale>
          <a:sx n="114" d="100"/>
          <a:sy n="114" d="100"/>
        </p:scale>
        <p:origin x="198" y="162"/>
      </p:cViewPr>
      <p:guideLst>
        <p:guide orient="horz" pos="17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969E1-193A-4969-B79C-3798E5D0CF9B}" type="datetimeFigureOut">
              <a:rPr lang="zh-CN" altLang="en-US" smtClean="0"/>
              <a:t>2020-12-16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5FB2C-1819-4C89-AD52-251E38597A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357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5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852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3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830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5FB2C-1819-4C89-AD52-251E38597A1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ibaotu.com/ppt/" TargetMode="Externa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0" y="-120403"/>
            <a:ext cx="12192000" cy="6978403"/>
            <a:chOff x="0" y="-120403"/>
            <a:chExt cx="12192000" cy="697840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" contrast="20000"/>
                      </a14:imgEffect>
                      <a14:imgEffect>
                        <a14:sharpenSoften amoun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-120403"/>
              <a:ext cx="12192000" cy="3810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20000"/>
                      </a14:imgEffect>
                      <a14:imgEffect>
                        <a14:sharpenSoften amoun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53"/>
            <a:stretch>
              <a:fillRect/>
            </a:stretch>
          </p:blipFill>
          <p:spPr>
            <a:xfrm flipV="1">
              <a:off x="0" y="3655813"/>
              <a:ext cx="12192000" cy="32021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F207-5CCD-9F47-880B-778974F8ED90}" type="datetimeFigureOut">
              <a:rPr kumimoji="1" lang="zh-CN" altLang="en-US" smtClean="0"/>
              <a:t>2020-12-16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67C-1EB8-0740-8E2E-D520CEC045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F207-5CCD-9F47-880B-778974F8ED90}" type="datetimeFigureOut">
              <a:rPr kumimoji="1" lang="zh-CN" altLang="en-US" smtClean="0"/>
              <a:t>2020-12-16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67C-1EB8-0740-8E2E-D520CEC045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F207-5CCD-9F47-880B-778974F8ED90}" type="datetimeFigureOut">
              <a:rPr kumimoji="1" lang="zh-CN" altLang="en-US" smtClean="0"/>
              <a:t>2020-12-16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67C-1EB8-0740-8E2E-D520CEC045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0" y="-120403"/>
            <a:ext cx="12192000" cy="6978403"/>
            <a:chOff x="0" y="-120403"/>
            <a:chExt cx="12192000" cy="697840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" contrast="20000"/>
                      </a14:imgEffect>
                      <a14:imgEffect>
                        <a14:sharpenSoften amoun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-120403"/>
              <a:ext cx="12192000" cy="3810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" contrast="20000"/>
                      </a14:imgEffect>
                      <a14:imgEffect>
                        <a14:sharpenSoften amoun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53"/>
            <a:stretch>
              <a:fillRect/>
            </a:stretch>
          </p:blipFill>
          <p:spPr>
            <a:xfrm flipV="1">
              <a:off x="0" y="3655813"/>
              <a:ext cx="12192000" cy="3202187"/>
            </a:xfrm>
            <a:prstGeom prst="rect">
              <a:avLst/>
            </a:prstGeom>
          </p:spPr>
        </p:pic>
      </p:grpSp>
      <p:sp>
        <p:nvSpPr>
          <p:cNvPr id="5" name="文本框 3"/>
          <p:cNvSpPr txBox="1"/>
          <p:nvPr userDrawn="1"/>
        </p:nvSpPr>
        <p:spPr>
          <a:xfrm>
            <a:off x="1583860" y="1337334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200" dirty="0">
              <a:solidFill>
                <a:srgbClr val="1B46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rgbClr val="1B46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6" name="文本框 8"/>
          <p:cNvSpPr txBox="1"/>
          <p:nvPr userDrawn="1"/>
        </p:nvSpPr>
        <p:spPr>
          <a:xfrm>
            <a:off x="1583860" y="5152365"/>
            <a:ext cx="7297081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b="1" dirty="0">
                <a:solidFill>
                  <a:srgbClr val="1B466D"/>
                </a:solidFill>
              </a:rPr>
              <a:t>更多精品</a:t>
            </a:r>
            <a:r>
              <a:rPr lang="en-US" altLang="zh-CN" b="1" dirty="0">
                <a:solidFill>
                  <a:srgbClr val="1B466D"/>
                </a:solidFill>
              </a:rPr>
              <a:t>PPT</a:t>
            </a:r>
            <a:r>
              <a:rPr lang="zh-CN" altLang="en-US" b="1" dirty="0">
                <a:solidFill>
                  <a:srgbClr val="1B466D"/>
                </a:solidFill>
              </a:rPr>
              <a:t>模板：</a:t>
            </a:r>
            <a:r>
              <a:rPr lang="en-US" altLang="zh-CN" b="1" dirty="0">
                <a:solidFill>
                  <a:srgbClr val="1B466D"/>
                </a:solidFill>
                <a:hlinkClick r:id="rId5"/>
              </a:rPr>
              <a:t>http</a:t>
            </a:r>
            <a:r>
              <a:rPr lang="en-US" altLang="zh-CN" b="1" dirty="0">
                <a:solidFill>
                  <a:schemeClr val="bg1"/>
                </a:solidFill>
                <a:hlinkClick r:id="rId5"/>
              </a:rPr>
              <a:t>://www.51miz.com/ppt/</a:t>
            </a:r>
            <a:endParaRPr lang="en-US" altLang="zh-CN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90603" y="-219809"/>
            <a:ext cx="4988172" cy="4988172"/>
          </a:xfrm>
          <a:prstGeom prst="rect">
            <a:avLst/>
          </a:prstGeom>
        </p:spPr>
      </p:pic>
    </p:spTree>
  </p:cSld>
  <p:clrMapOvr>
    <a:masterClrMapping/>
  </p:clrMapOvr>
  <p:transition spd="slow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F207-5CCD-9F47-880B-778974F8ED90}" type="datetimeFigureOut">
              <a:rPr kumimoji="1" lang="zh-CN" altLang="en-US" smtClean="0"/>
              <a:t>2020-12-16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67C-1EB8-0740-8E2E-D520CEC045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F207-5CCD-9F47-880B-778974F8ED90}" type="datetimeFigureOut">
              <a:rPr kumimoji="1" lang="zh-CN" altLang="en-US" smtClean="0"/>
              <a:t>2020-12-16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67C-1EB8-0740-8E2E-D520CEC045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F207-5CCD-9F47-880B-778974F8ED90}" type="datetimeFigureOut">
              <a:rPr kumimoji="1" lang="zh-CN" altLang="en-US" smtClean="0"/>
              <a:t>2020-12-16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67C-1EB8-0740-8E2E-D520CEC045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F207-5CCD-9F47-880B-778974F8ED90}" type="datetimeFigureOut">
              <a:rPr kumimoji="1" lang="zh-CN" altLang="en-US" smtClean="0"/>
              <a:t>2020-12-16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67C-1EB8-0740-8E2E-D520CEC045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F207-5CCD-9F47-880B-778974F8ED90}" type="datetimeFigureOut">
              <a:rPr kumimoji="1" lang="zh-CN" altLang="en-US" smtClean="0"/>
              <a:t>2020-12-16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67C-1EB8-0740-8E2E-D520CEC045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F207-5CCD-9F47-880B-778974F8ED90}" type="datetimeFigureOut">
              <a:rPr kumimoji="1" lang="zh-CN" altLang="en-US" smtClean="0"/>
              <a:t>2020-12-16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A67C-1EB8-0740-8E2E-D520CEC045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F207-5CCD-9F47-880B-778974F8ED90}" type="datetimeFigureOut">
              <a:rPr kumimoji="1" lang="zh-CN" altLang="en-US" smtClean="0"/>
              <a:t>2020-12-16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BA67C-1EB8-0740-8E2E-D520CEC045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pcs.cqvip.com/organ/lib/jyxyjn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37"/>
          <a:stretch>
            <a:fillRect/>
          </a:stretch>
        </p:blipFill>
        <p:spPr>
          <a:xfrm>
            <a:off x="6096000" y="573974"/>
            <a:ext cx="5049078" cy="6284026"/>
          </a:xfrm>
          <a:prstGeom prst="rect">
            <a:avLst/>
          </a:prstGeom>
        </p:spPr>
      </p:pic>
      <p:cxnSp>
        <p:nvCxnSpPr>
          <p:cNvPr id="34" name="直线连接符 33"/>
          <p:cNvCxnSpPr/>
          <p:nvPr/>
        </p:nvCxnSpPr>
        <p:spPr>
          <a:xfrm flipH="1">
            <a:off x="1102624" y="3371133"/>
            <a:ext cx="47882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386840" y="2637155"/>
            <a:ext cx="45040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solidFill>
                  <a:srgbClr val="1B466D"/>
                </a:solidFill>
              </a:rPr>
              <a:t>学生操作指南</a:t>
            </a:r>
          </a:p>
        </p:txBody>
      </p:sp>
      <p:pic>
        <p:nvPicPr>
          <p:cNvPr id="3" name="图片 2" descr="维普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25" y="-146050"/>
            <a:ext cx="342646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378" y="159027"/>
            <a:ext cx="148374" cy="616226"/>
          </a:xfrm>
          <a:prstGeom prst="roundRect">
            <a:avLst>
              <a:gd name="adj" fmla="val 0"/>
            </a:avLst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698748" y="150722"/>
            <a:ext cx="4648504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32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操作指南</a:t>
            </a:r>
            <a:r>
              <a:rPr lang="en-US" altLang="zh-CN" sz="20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申报课题</a:t>
            </a:r>
          </a:p>
        </p:txBody>
      </p:sp>
      <p:sp>
        <p:nvSpPr>
          <p:cNvPr id="7" name="TextBox 81"/>
          <p:cNvSpPr txBox="1">
            <a:spLocks noChangeArrowheads="1"/>
          </p:cNvSpPr>
          <p:nvPr/>
        </p:nvSpPr>
        <p:spPr bwMode="auto">
          <a:xfrm>
            <a:off x="6768648" y="525678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5770" y="946150"/>
            <a:ext cx="964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</a:rPr>
              <a:t>注意：申报课题前，需要等待学校管理员给自己和指导教师建立关系后，才能成功申报课题。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未分配指导关系的申报页面如下（出现这种页面不用着急，耐心等待分配指导关系即可）：</a:t>
            </a:r>
          </a:p>
        </p:txBody>
      </p:sp>
      <p:pic>
        <p:nvPicPr>
          <p:cNvPr id="6" name="图片 5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40" y="-103505"/>
            <a:ext cx="3426460" cy="53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CA9BEED-4D56-43FF-BD76-E91350DBE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6" y="1572390"/>
            <a:ext cx="10969518" cy="5216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378" y="159027"/>
            <a:ext cx="148374" cy="616226"/>
          </a:xfrm>
          <a:prstGeom prst="roundRect">
            <a:avLst>
              <a:gd name="adj" fmla="val 0"/>
            </a:avLst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698748" y="150722"/>
            <a:ext cx="4648504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32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操作指南</a:t>
            </a:r>
            <a:r>
              <a:rPr lang="en-US" altLang="zh-CN" sz="20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申报课题</a:t>
            </a:r>
          </a:p>
        </p:txBody>
      </p:sp>
      <p:sp>
        <p:nvSpPr>
          <p:cNvPr id="7" name="TextBox 81"/>
          <p:cNvSpPr txBox="1">
            <a:spLocks noChangeArrowheads="1"/>
          </p:cNvSpPr>
          <p:nvPr/>
        </p:nvSpPr>
        <p:spPr bwMode="auto">
          <a:xfrm>
            <a:off x="6768648" y="525678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1752" y="760745"/>
            <a:ext cx="11617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</a:rPr>
              <a:t>指导关系分配后，可进行课题的申报：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1</a:t>
            </a:r>
            <a:r>
              <a:rPr lang="zh-CN" altLang="en-US" dirty="0">
                <a:ea typeface="宋体" panose="02010600030101010101" pitchFamily="2" charset="-122"/>
              </a:rPr>
              <a:t>、点击选题管理</a:t>
            </a:r>
            <a:r>
              <a:rPr lang="en-US" altLang="zh-CN" dirty="0">
                <a:ea typeface="宋体" panose="02010600030101010101" pitchFamily="2" charset="-122"/>
              </a:rPr>
              <a:t>—</a:t>
            </a:r>
            <a:r>
              <a:rPr lang="zh-CN" altLang="en-US" dirty="0">
                <a:ea typeface="宋体" panose="02010600030101010101" pitchFamily="2" charset="-122"/>
              </a:rPr>
              <a:t>课题信息</a:t>
            </a:r>
            <a:r>
              <a:rPr lang="en-US" altLang="zh-CN" dirty="0">
                <a:ea typeface="宋体" panose="02010600030101010101" pitchFamily="2" charset="-122"/>
              </a:rPr>
              <a:t>—</a:t>
            </a:r>
            <a:r>
              <a:rPr lang="zh-CN" altLang="en-US" dirty="0">
                <a:ea typeface="宋体" panose="02010600030101010101" pitchFamily="2" charset="-122"/>
              </a:rPr>
              <a:t>学生列表；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2</a:t>
            </a:r>
            <a:r>
              <a:rPr lang="zh-CN" altLang="en-US" dirty="0">
                <a:ea typeface="宋体" panose="02010600030101010101" pitchFamily="2" charset="-122"/>
              </a:rPr>
              <a:t>、点击“新增”按钮进行课题申报（申报提交后需等待指导老师审核，审核完成后该课题即可成为自己的选题）</a:t>
            </a:r>
          </a:p>
        </p:txBody>
      </p:sp>
      <p:pic>
        <p:nvPicPr>
          <p:cNvPr id="6" name="图片 5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40" y="-103505"/>
            <a:ext cx="3426460" cy="533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EFCFFE7-99E4-4628-9E4C-BC72C523C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51" y="1692464"/>
            <a:ext cx="10106765" cy="51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378" y="159027"/>
            <a:ext cx="148374" cy="616226"/>
          </a:xfrm>
          <a:prstGeom prst="roundRect">
            <a:avLst>
              <a:gd name="adj" fmla="val 0"/>
            </a:avLst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698748" y="150722"/>
            <a:ext cx="4648504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32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操作指南</a:t>
            </a:r>
            <a:r>
              <a:rPr lang="en-US" altLang="zh-CN" sz="20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提交论文初稿</a:t>
            </a:r>
          </a:p>
        </p:txBody>
      </p:sp>
      <p:sp>
        <p:nvSpPr>
          <p:cNvPr id="7" name="TextBox 81"/>
          <p:cNvSpPr txBox="1">
            <a:spLocks noChangeArrowheads="1"/>
          </p:cNvSpPr>
          <p:nvPr/>
        </p:nvSpPr>
        <p:spPr bwMode="auto">
          <a:xfrm>
            <a:off x="6768648" y="525678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8748" y="741697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</a:rPr>
              <a:t>页面：过程管理</a:t>
            </a:r>
            <a:r>
              <a:rPr lang="en-US" altLang="zh-CN" dirty="0">
                <a:ea typeface="宋体" panose="02010600030101010101" pitchFamily="2" charset="-122"/>
              </a:rPr>
              <a:t>—</a:t>
            </a:r>
            <a:r>
              <a:rPr lang="zh-CN" altLang="en-US" dirty="0">
                <a:ea typeface="宋体" panose="02010600030101010101" pitchFamily="2" charset="-122"/>
              </a:rPr>
              <a:t>论文初稿</a:t>
            </a:r>
            <a:r>
              <a:rPr lang="en-US" altLang="zh-CN" dirty="0">
                <a:ea typeface="宋体" panose="02010600030101010101" pitchFamily="2" charset="-122"/>
              </a:rPr>
              <a:t>-</a:t>
            </a:r>
            <a:r>
              <a:rPr lang="zh-CN" altLang="en-US" dirty="0">
                <a:ea typeface="宋体" panose="02010600030101010101" pitchFamily="2" charset="-122"/>
              </a:rPr>
              <a:t>编辑列表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注意：提交完论文初稿需要等待指导教师审核才可进入下一流程</a:t>
            </a:r>
          </a:p>
        </p:txBody>
      </p:sp>
      <p:pic>
        <p:nvPicPr>
          <p:cNvPr id="6" name="图片 5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40" y="-103505"/>
            <a:ext cx="3426460" cy="53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1FD0C7-1B34-45E2-ACC1-CECF24B53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52" y="1388028"/>
            <a:ext cx="10754358" cy="542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378" y="159027"/>
            <a:ext cx="148374" cy="616226"/>
          </a:xfrm>
          <a:prstGeom prst="roundRect">
            <a:avLst>
              <a:gd name="adj" fmla="val 0"/>
            </a:avLst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698748" y="150722"/>
            <a:ext cx="4648504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32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操作指南</a:t>
            </a:r>
            <a:r>
              <a:rPr lang="en-US" altLang="zh-CN" sz="20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提交论文定稿</a:t>
            </a:r>
          </a:p>
        </p:txBody>
      </p:sp>
      <p:sp>
        <p:nvSpPr>
          <p:cNvPr id="7" name="TextBox 81"/>
          <p:cNvSpPr txBox="1">
            <a:spLocks noChangeArrowheads="1"/>
          </p:cNvSpPr>
          <p:nvPr/>
        </p:nvSpPr>
        <p:spPr bwMode="auto">
          <a:xfrm>
            <a:off x="6768648" y="525678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8748" y="741697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</a:rPr>
              <a:t>页面：过程管理</a:t>
            </a:r>
            <a:r>
              <a:rPr lang="en-US" altLang="zh-CN" dirty="0">
                <a:ea typeface="宋体" panose="02010600030101010101" pitchFamily="2" charset="-122"/>
              </a:rPr>
              <a:t>—</a:t>
            </a:r>
            <a:r>
              <a:rPr lang="zh-CN" altLang="en-US" dirty="0">
                <a:ea typeface="宋体" panose="02010600030101010101" pitchFamily="2" charset="-122"/>
              </a:rPr>
              <a:t>论文定稿</a:t>
            </a:r>
            <a:r>
              <a:rPr lang="en-US" altLang="zh-CN" dirty="0">
                <a:ea typeface="宋体" panose="02010600030101010101" pitchFamily="2" charset="-122"/>
              </a:rPr>
              <a:t>-</a:t>
            </a:r>
            <a:r>
              <a:rPr lang="zh-CN" altLang="en-US" dirty="0">
                <a:ea typeface="宋体" panose="02010600030101010101" pitchFamily="2" charset="-122"/>
              </a:rPr>
              <a:t>编辑列表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注意：提交完论文定稿需要等待指导教师审核才可进入下一流程</a:t>
            </a:r>
          </a:p>
        </p:txBody>
      </p:sp>
      <p:pic>
        <p:nvPicPr>
          <p:cNvPr id="6" name="图片 5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40" y="-103505"/>
            <a:ext cx="3426460" cy="533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06AEAD-82DA-4D44-BACC-1A4786591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52" y="1493328"/>
            <a:ext cx="10316490" cy="52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378" y="159027"/>
            <a:ext cx="148374" cy="616226"/>
          </a:xfrm>
          <a:prstGeom prst="roundRect">
            <a:avLst>
              <a:gd name="adj" fmla="val 0"/>
            </a:avLst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698747" y="150722"/>
            <a:ext cx="7428303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32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操作指南</a:t>
            </a:r>
            <a:r>
              <a:rPr lang="en-US" altLang="zh-CN" sz="20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论文初稿、定稿的批注及预览方式</a:t>
            </a:r>
          </a:p>
        </p:txBody>
      </p:sp>
      <p:sp>
        <p:nvSpPr>
          <p:cNvPr id="7" name="TextBox 81"/>
          <p:cNvSpPr txBox="1">
            <a:spLocks noChangeArrowheads="1"/>
          </p:cNvSpPr>
          <p:nvPr/>
        </p:nvSpPr>
        <p:spPr bwMode="auto">
          <a:xfrm>
            <a:off x="6768648" y="525678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6" name="图片 5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40" y="-103505"/>
            <a:ext cx="3426460" cy="533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8CE39AA-111E-4AAB-8C90-25A2756CE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52" y="906098"/>
            <a:ext cx="10981189" cy="55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378" y="159027"/>
            <a:ext cx="148374" cy="616226"/>
          </a:xfrm>
          <a:prstGeom prst="roundRect">
            <a:avLst>
              <a:gd name="adj" fmla="val 0"/>
            </a:avLst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698748" y="150722"/>
            <a:ext cx="4648504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32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课题名称修改</a:t>
            </a:r>
          </a:p>
        </p:txBody>
      </p:sp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6768648" y="525678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4" name="图片 3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40" y="-103505"/>
            <a:ext cx="3426460" cy="533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105" y="769538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页面：选题管理</a:t>
            </a:r>
            <a:r>
              <a:rPr lang="en-US" altLang="zh-CN" dirty="0"/>
              <a:t>-</a:t>
            </a:r>
            <a:r>
              <a:rPr lang="zh-CN" altLang="en-US" dirty="0"/>
              <a:t>课题名称修改</a:t>
            </a:r>
            <a:r>
              <a:rPr lang="en-US" altLang="zh-CN" dirty="0"/>
              <a:t>-</a:t>
            </a:r>
            <a:r>
              <a:rPr lang="zh-CN" altLang="en-US" dirty="0"/>
              <a:t>编辑列表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注意：选题完成之后即可进行修改，无业务限制，可无限次进行申请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81DB3DC-E414-433C-9B94-180DF1135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52" y="1425953"/>
            <a:ext cx="10667665" cy="5383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6768648" y="525678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3317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4" name="图片 3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80" y="-103505"/>
            <a:ext cx="3426460" cy="53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30240" y="2577465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汉仪青云简" panose="00020600040101010101" charset="-122"/>
                <a:ea typeface="汉仪青云简" panose="00020600040101010101" charset="-122"/>
              </a:rPr>
              <a:t>感谢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14411" y="77873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</a:t>
            </a:r>
          </a:p>
        </p:txBody>
      </p:sp>
      <p:cxnSp>
        <p:nvCxnSpPr>
          <p:cNvPr id="7" name="直线连接符 6"/>
          <p:cNvCxnSpPr/>
          <p:nvPr/>
        </p:nvCxnSpPr>
        <p:spPr>
          <a:xfrm flipV="1">
            <a:off x="1943098" y="1021619"/>
            <a:ext cx="585787" cy="5857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319892" y="1238074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/>
              <a:t>CONTENTS</a:t>
            </a:r>
            <a:endParaRPr kumimoji="1"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2191827" y="3048995"/>
            <a:ext cx="728663" cy="185738"/>
          </a:xfrm>
          <a:prstGeom prst="rect">
            <a:avLst/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75305" y="2846057"/>
            <a:ext cx="1757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登录指南</a:t>
            </a:r>
          </a:p>
        </p:txBody>
      </p:sp>
      <p:sp>
        <p:nvSpPr>
          <p:cNvPr id="14" name="矩形 13"/>
          <p:cNvSpPr/>
          <p:nvPr/>
        </p:nvSpPr>
        <p:spPr>
          <a:xfrm>
            <a:off x="2191827" y="4483580"/>
            <a:ext cx="728663" cy="185738"/>
          </a:xfrm>
          <a:prstGeom prst="rect">
            <a:avLst/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075305" y="4280378"/>
            <a:ext cx="1757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操作指南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9"/>
          <a:stretch>
            <a:fillRect/>
          </a:stretch>
        </p:blipFill>
        <p:spPr>
          <a:xfrm flipH="1">
            <a:off x="8026852" y="1940036"/>
            <a:ext cx="5212913" cy="4897754"/>
          </a:xfrm>
          <a:prstGeom prst="rect">
            <a:avLst/>
          </a:prstGeom>
        </p:spPr>
      </p:pic>
      <p:pic>
        <p:nvPicPr>
          <p:cNvPr id="4" name="图片 3" descr="维普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25" y="-146050"/>
            <a:ext cx="342646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prestig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378" y="159027"/>
            <a:ext cx="148374" cy="616226"/>
          </a:xfrm>
          <a:prstGeom prst="roundRect">
            <a:avLst>
              <a:gd name="adj" fmla="val 0"/>
            </a:avLst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698748" y="150722"/>
            <a:ext cx="2952328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32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</a:p>
        </p:txBody>
      </p:sp>
      <p:pic>
        <p:nvPicPr>
          <p:cNvPr id="6" name="图片 5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40" y="-103505"/>
            <a:ext cx="3426460" cy="53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35785" y="1705610"/>
            <a:ext cx="8401050" cy="3086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PC</a:t>
            </a:r>
            <a:r>
              <a:rPr lang="zh-CN" altLang="en-US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电脑端登录</a:t>
            </a:r>
            <a:endParaRPr kumimoji="0" lang="zh-CN" altLang="en-US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2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lang="en-US" altLang="zh-CN" u="sng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  <a:hlinkClick r:id="rId4"/>
              </a:rPr>
              <a:t>http://vpcs.cqvip.com/organ/lib/jyxyjnu/</a:t>
            </a:r>
            <a:endParaRPr lang="en-US" altLang="zh-CN" u="sng" noProof="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2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</a:t>
            </a:r>
            <a:r>
              <a:rPr lang="zh-CN" altLang="en-US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成教登录入口</a:t>
            </a:r>
            <a:endParaRPr lang="en-US" altLang="zh-CN" u="sng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2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</a:t>
            </a:r>
            <a:endParaRPr lang="en-US" altLang="zh-CN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2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点击登录</a:t>
            </a:r>
            <a:endParaRPr kumimoji="0" lang="zh-CN" altLang="en-US" b="0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378" y="159027"/>
            <a:ext cx="148374" cy="616226"/>
          </a:xfrm>
          <a:prstGeom prst="roundRect">
            <a:avLst>
              <a:gd name="adj" fmla="val 0"/>
            </a:avLst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698748" y="150722"/>
            <a:ext cx="2952328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32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</a:p>
        </p:txBody>
      </p:sp>
      <p:pic>
        <p:nvPicPr>
          <p:cNvPr id="6" name="图片 5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40" y="-103505"/>
            <a:ext cx="3426460" cy="533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856C3A-C2C9-4CEA-BD36-70EED603A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78" y="1192954"/>
            <a:ext cx="11140580" cy="5297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378" y="159027"/>
            <a:ext cx="148374" cy="616226"/>
          </a:xfrm>
          <a:prstGeom prst="roundRect">
            <a:avLst>
              <a:gd name="adj" fmla="val 0"/>
            </a:avLst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698748" y="150722"/>
            <a:ext cx="2952328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32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</a:p>
        </p:txBody>
      </p:sp>
      <p:pic>
        <p:nvPicPr>
          <p:cNvPr id="8" name="图片 7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40" y="-103505"/>
            <a:ext cx="3426460" cy="533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CBCE95-0D8C-42AA-BC51-C5BE47C6A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78" y="991619"/>
            <a:ext cx="11234143" cy="5342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378" y="159027"/>
            <a:ext cx="148374" cy="616226"/>
          </a:xfrm>
          <a:prstGeom prst="roundRect">
            <a:avLst>
              <a:gd name="adj" fmla="val 0"/>
            </a:avLst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698748" y="150722"/>
            <a:ext cx="2952328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32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</a:p>
        </p:txBody>
      </p:sp>
      <p:pic>
        <p:nvPicPr>
          <p:cNvPr id="8" name="图片 7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40" y="-103505"/>
            <a:ext cx="3426460" cy="5334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89FB6E-1B75-4E04-9409-7FB350B1F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78" y="991619"/>
            <a:ext cx="11745750" cy="55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378" y="159027"/>
            <a:ext cx="148374" cy="616226"/>
          </a:xfrm>
          <a:prstGeom prst="roundRect">
            <a:avLst>
              <a:gd name="adj" fmla="val 0"/>
            </a:avLst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698748" y="150722"/>
            <a:ext cx="2952328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32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安全中心</a:t>
            </a:r>
          </a:p>
        </p:txBody>
      </p:sp>
      <p:pic>
        <p:nvPicPr>
          <p:cNvPr id="8" name="图片 7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40" y="-103505"/>
            <a:ext cx="3426460" cy="533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63761F-50F3-4505-AF2F-347F2F1F7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78" y="1063625"/>
            <a:ext cx="11560029" cy="54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378" y="159027"/>
            <a:ext cx="148374" cy="616226"/>
          </a:xfrm>
          <a:prstGeom prst="roundRect">
            <a:avLst>
              <a:gd name="adj" fmla="val 0"/>
            </a:avLst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698748" y="150722"/>
            <a:ext cx="4648504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32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操作指南</a:t>
            </a:r>
          </a:p>
        </p:txBody>
      </p:sp>
      <p:pic>
        <p:nvPicPr>
          <p:cNvPr id="8" name="图片 7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40" y="-103505"/>
            <a:ext cx="3426460" cy="53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51532" y="1853565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、申报课题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51532" y="2785745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、提交论文初稿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51532" y="3717925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、提交论文定稿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6D2107A-E3AC-4A17-BCBE-50F5AC668E52}"/>
              </a:ext>
            </a:extLst>
          </p:cNvPr>
          <p:cNvSpPr txBox="1"/>
          <p:nvPr/>
        </p:nvSpPr>
        <p:spPr>
          <a:xfrm>
            <a:off x="2151532" y="4650105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、申请课题名称修改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3378" y="159027"/>
            <a:ext cx="148374" cy="616226"/>
          </a:xfrm>
          <a:prstGeom prst="roundRect">
            <a:avLst>
              <a:gd name="adj" fmla="val 0"/>
            </a:avLst>
          </a:prstGeom>
          <a:solidFill>
            <a:srgbClr val="1B4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12"/>
          <p:cNvSpPr txBox="1"/>
          <p:nvPr/>
        </p:nvSpPr>
        <p:spPr>
          <a:xfrm>
            <a:off x="698748" y="150722"/>
            <a:ext cx="4648504" cy="5835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3200" b="1" dirty="0">
                <a:solidFill>
                  <a:srgbClr val="1B46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操作指南</a:t>
            </a:r>
          </a:p>
        </p:txBody>
      </p:sp>
      <p:pic>
        <p:nvPicPr>
          <p:cNvPr id="8" name="图片 7" descr="维普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5540" y="-103505"/>
            <a:ext cx="3426460" cy="533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70656" y="6698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流程介绍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4E26C89-B51E-4BEB-813A-6C9608A3DA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3565" y="1429142"/>
            <a:ext cx="6553200" cy="44862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FC2215F-5219-480F-818A-4552FBE8AE10}"/>
              </a:ext>
            </a:extLst>
          </p:cNvPr>
          <p:cNvSpPr txBox="1"/>
          <p:nvPr/>
        </p:nvSpPr>
        <p:spPr>
          <a:xfrm>
            <a:off x="2702653" y="6003497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注：课题名称修改流程在选题完成之后即可进行，支持多次申请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插画风商务风塑造五种心态培训课程课件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335</Words>
  <Application>Microsoft Office PowerPoint</Application>
  <PresentationFormat>宽屏</PresentationFormat>
  <Paragraphs>58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等线</vt:lpstr>
      <vt:lpstr>Arial</vt:lpstr>
      <vt:lpstr>微软雅黑</vt:lpstr>
      <vt:lpstr>DengXian Light</vt:lpstr>
      <vt:lpstr>Calibri</vt:lpstr>
      <vt:lpstr>汉仪青云简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插画风商务风塑造五种心态培训课程课件PPT模板</dc:title>
  <dc:creator>office365</dc:creator>
  <cp:lastModifiedBy>rsk</cp:lastModifiedBy>
  <cp:revision>185</cp:revision>
  <dcterms:created xsi:type="dcterms:W3CDTF">2018-01-17T03:47:00Z</dcterms:created>
  <dcterms:modified xsi:type="dcterms:W3CDTF">2020-12-16T06:04:40Z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